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0"/>
  </p:notesMasterIdLst>
  <p:sldIdLst>
    <p:sldId id="256" r:id="rId2"/>
    <p:sldId id="927" r:id="rId3"/>
    <p:sldId id="948" r:id="rId4"/>
    <p:sldId id="620" r:id="rId5"/>
    <p:sldId id="968" r:id="rId6"/>
    <p:sldId id="674" r:id="rId7"/>
    <p:sldId id="350" r:id="rId8"/>
    <p:sldId id="1315" r:id="rId9"/>
    <p:sldId id="1316" r:id="rId10"/>
    <p:sldId id="1317" r:id="rId11"/>
    <p:sldId id="1318" r:id="rId12"/>
    <p:sldId id="1320" r:id="rId13"/>
    <p:sldId id="1097" r:id="rId14"/>
    <p:sldId id="1322" r:id="rId15"/>
    <p:sldId id="1136" r:id="rId16"/>
    <p:sldId id="1324" r:id="rId17"/>
    <p:sldId id="1335" r:id="rId18"/>
    <p:sldId id="1325" r:id="rId19"/>
    <p:sldId id="1326" r:id="rId20"/>
    <p:sldId id="1327" r:id="rId21"/>
    <p:sldId id="1328" r:id="rId22"/>
    <p:sldId id="1330" r:id="rId23"/>
    <p:sldId id="1329" r:id="rId24"/>
    <p:sldId id="1256" r:id="rId25"/>
    <p:sldId id="1280" r:id="rId26"/>
    <p:sldId id="1266" r:id="rId27"/>
    <p:sldId id="1276" r:id="rId28"/>
    <p:sldId id="1342" r:id="rId29"/>
    <p:sldId id="1331" r:id="rId30"/>
    <p:sldId id="1312" r:id="rId31"/>
    <p:sldId id="1332" r:id="rId32"/>
    <p:sldId id="1343" r:id="rId33"/>
    <p:sldId id="1344" r:id="rId34"/>
    <p:sldId id="1345" r:id="rId35"/>
    <p:sldId id="1347" r:id="rId36"/>
    <p:sldId id="1350" r:id="rId37"/>
    <p:sldId id="1348" r:id="rId38"/>
    <p:sldId id="1351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503"/>
    <p:restoredTop sz="82858"/>
  </p:normalViewPr>
  <p:slideViewPr>
    <p:cSldViewPr snapToGrid="0" snapToObjects="1">
      <p:cViewPr varScale="1">
        <p:scale>
          <a:sx n="170" d="100"/>
          <a:sy n="170" d="100"/>
        </p:scale>
        <p:origin x="2048" y="176"/>
      </p:cViewPr>
      <p:guideLst/>
    </p:cSldViewPr>
  </p:slideViewPr>
  <p:outlineViewPr>
    <p:cViewPr>
      <p:scale>
        <a:sx n="33" d="100"/>
        <a:sy n="33" d="100"/>
      </p:scale>
      <p:origin x="0" y="-688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6" d="100"/>
          <a:sy n="86" d="100"/>
        </p:scale>
        <p:origin x="2720" y="21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D93BB2-0CF2-674C-A455-8A0DAB3DFFE0}" type="datetimeFigureOut">
              <a:rPr lang="en-US" smtClean="0"/>
              <a:t>12/6/22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1B5F32-EE00-0545-A6AA-EA024B23A8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613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690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4158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711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4x2 + 3x1 = 11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634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4645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6468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3933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12/6/22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5669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12/6/22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446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12/6/22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7823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12/6/22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8123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12/6/22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348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12/6/22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680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12/6/22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864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12/6/22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35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12/6/22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237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12/6/22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2851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12/6/22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619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4E38F9-AF6C-4941-9980-A5BFFCFC0FDD}" type="datetimeFigureOut">
              <a:rPr lang="en-US" smtClean="0"/>
              <a:t>12/6/22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070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7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tiff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11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6.tif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tif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tiff"/><Relationship Id="rId4" Type="http://schemas.openxmlformats.org/officeDocument/2006/relationships/image" Target="../media/image13.tif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tiff"/><Relationship Id="rId5" Type="http://schemas.openxmlformats.org/officeDocument/2006/relationships/image" Target="../media/image14.tiff"/><Relationship Id="rId4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tiff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forms.gle/23247jWkqWmSSj8r7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4.png"/><Relationship Id="rId4" Type="http://schemas.openxmlformats.org/officeDocument/2006/relationships/image" Target="../media/image29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3764" y="1112635"/>
            <a:ext cx="9798996" cy="23876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CSE 417T</a:t>
            </a:r>
            <a:br>
              <a:rPr lang="en-US" dirty="0"/>
            </a:br>
            <a:r>
              <a:rPr lang="en-US" dirty="0"/>
              <a:t>Introduction to Machine Learning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663764" y="4774414"/>
            <a:ext cx="11528236" cy="1655762"/>
          </a:xfrm>
        </p:spPr>
        <p:txBody>
          <a:bodyPr>
            <a:normAutofit/>
          </a:bodyPr>
          <a:lstStyle/>
          <a:p>
            <a:endParaRPr lang="en-US" dirty="0"/>
          </a:p>
          <a:p>
            <a:pPr algn="l"/>
            <a:r>
              <a:rPr lang="en-US" sz="3600" dirty="0"/>
              <a:t>Review of Exam 2</a:t>
            </a:r>
            <a:br>
              <a:rPr lang="en-US" sz="3600" dirty="0"/>
            </a:br>
            <a:r>
              <a:rPr lang="en-US" sz="3600" dirty="0"/>
              <a:t>Instructor: </a:t>
            </a:r>
            <a:r>
              <a:rPr lang="en-US" sz="3600" dirty="0" err="1"/>
              <a:t>Chien</a:t>
            </a:r>
            <a:r>
              <a:rPr lang="en-US" sz="3600" dirty="0"/>
              <a:t>-Ju (CJ) Ho</a:t>
            </a:r>
          </a:p>
        </p:txBody>
      </p:sp>
    </p:spTree>
    <p:extLst>
      <p:ext uri="{BB962C8B-B14F-4D97-AF65-F5344CB8AC3E}">
        <p14:creationId xmlns:p14="http://schemas.microsoft.com/office/powerpoint/2010/main" val="12830641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3AA19-8C1C-3B45-8C69-9074AD441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Ensemble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627397-D7F0-B14B-8AFA-568736BF9B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Goal: Utilize a set of </a:t>
            </a:r>
            <a:r>
              <a:rPr lang="en-US" dirty="0">
                <a:solidFill>
                  <a:srgbClr val="C00000"/>
                </a:solidFill>
              </a:rPr>
              <a:t>weak learners</a:t>
            </a:r>
            <a:r>
              <a:rPr lang="en-US" dirty="0"/>
              <a:t> to obtain a </a:t>
            </a:r>
            <a:r>
              <a:rPr lang="en-US" dirty="0">
                <a:solidFill>
                  <a:srgbClr val="C00000"/>
                </a:solidFill>
              </a:rPr>
              <a:t>strong learner</a:t>
            </a:r>
            <a:r>
              <a:rPr lang="en-US" dirty="0"/>
              <a:t>.</a:t>
            </a:r>
          </a:p>
          <a:p>
            <a:r>
              <a:rPr lang="en-US" dirty="0"/>
              <a:t>Format of ensemble learning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Construct</a:t>
            </a:r>
            <a:r>
              <a:rPr lang="en-US" dirty="0"/>
              <a:t> many </a:t>
            </a:r>
            <a:r>
              <a:rPr lang="en-US" dirty="0">
                <a:solidFill>
                  <a:srgbClr val="C00000"/>
                </a:solidFill>
              </a:rPr>
              <a:t>diverse</a:t>
            </a:r>
            <a:r>
              <a:rPr lang="en-US" dirty="0"/>
              <a:t> weak learners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Aggregate</a:t>
            </a:r>
            <a:r>
              <a:rPr lang="en-US" dirty="0"/>
              <a:t> the weak learners</a:t>
            </a:r>
          </a:p>
          <a:p>
            <a:pPr lvl="1"/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436649" y="3783980"/>
            <a:ext cx="5029200" cy="202952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u="sng" dirty="0"/>
              <a:t>Bagging: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Construct diverse weak learners 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/>
              <a:t>(</a:t>
            </a:r>
            <a:r>
              <a:rPr lang="en-US" dirty="0">
                <a:solidFill>
                  <a:srgbClr val="FFFF00"/>
                </a:solidFill>
              </a:rPr>
              <a:t>Simultaneously</a:t>
            </a:r>
            <a:r>
              <a:rPr lang="en-US" dirty="0"/>
              <a:t>) bootstrapping datasets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/>
              <a:t>Train weak learners on them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Aggregate the weak learners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>
                <a:solidFill>
                  <a:srgbClr val="FFFF00"/>
                </a:solidFill>
              </a:rPr>
              <a:t>Uniform</a:t>
            </a:r>
            <a:r>
              <a:rPr lang="en-US" dirty="0"/>
              <a:t> aggregation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6781800" y="3783980"/>
            <a:ext cx="5029200" cy="202952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u="sng" dirty="0"/>
              <a:t>Boosting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Construct diverse weak learners 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>
                <a:solidFill>
                  <a:srgbClr val="FFFF00"/>
                </a:solidFill>
              </a:rPr>
              <a:t>Adaptively</a:t>
            </a:r>
            <a:r>
              <a:rPr lang="en-US" dirty="0"/>
              <a:t> generating datasets 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/>
              <a:t>Train weak learners on them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Aggregate the weak learners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>
                <a:solidFill>
                  <a:srgbClr val="FFFF00"/>
                </a:solidFill>
              </a:rPr>
              <a:t>Weighted</a:t>
            </a:r>
            <a:r>
              <a:rPr lang="en-US" dirty="0"/>
              <a:t> aggregation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7DC83F-B9B0-AC40-A016-3A375559ECC9}"/>
              </a:ext>
            </a:extLst>
          </p:cNvPr>
          <p:cNvSpPr txBox="1"/>
          <p:nvPr/>
        </p:nvSpPr>
        <p:spPr>
          <a:xfrm>
            <a:off x="0" y="6090127"/>
            <a:ext cx="158274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Weak learner</a:t>
            </a:r>
            <a:br>
              <a:rPr lang="en-US" sz="2000" dirty="0"/>
            </a:br>
            <a:r>
              <a:rPr lang="en-US" sz="2000" dirty="0"/>
              <a:t>choice: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D5345A-7B00-D249-BF6B-8C6606AEE7A0}"/>
              </a:ext>
            </a:extLst>
          </p:cNvPr>
          <p:cNvSpPr txBox="1"/>
          <p:nvPr/>
        </p:nvSpPr>
        <p:spPr>
          <a:xfrm>
            <a:off x="2309957" y="6090126"/>
            <a:ext cx="29084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Fully-grown decision trees</a:t>
            </a:r>
            <a:br>
              <a:rPr lang="en-US" sz="2000" dirty="0"/>
            </a:br>
            <a:r>
              <a:rPr lang="en-US" sz="2000" dirty="0"/>
              <a:t>(low bias, high variance)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799254-B2AD-3D42-8F9F-4EF051D82453}"/>
              </a:ext>
            </a:extLst>
          </p:cNvPr>
          <p:cNvSpPr txBox="1"/>
          <p:nvPr/>
        </p:nvSpPr>
        <p:spPr>
          <a:xfrm>
            <a:off x="7974408" y="6090126"/>
            <a:ext cx="27013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Decision stumps </a:t>
            </a:r>
            <a:br>
              <a:rPr lang="en-US" sz="2000" dirty="0"/>
            </a:br>
            <a:r>
              <a:rPr lang="en-US" sz="2000" dirty="0"/>
              <a:t>(high bias, low variance)</a:t>
            </a:r>
          </a:p>
        </p:txBody>
      </p:sp>
    </p:spTree>
    <p:extLst>
      <p:ext uri="{BB962C8B-B14F-4D97-AF65-F5344CB8AC3E}">
        <p14:creationId xmlns:p14="http://schemas.microsoft.com/office/powerpoint/2010/main" val="2001285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C20D7A-3A79-CD43-AC8C-5758603E24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Bagging and Random Forest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16F447A-DCCA-324D-9DF6-A4987C58760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Construct many random trees </a:t>
                </a:r>
              </a:p>
              <a:p>
                <a:pPr lvl="1"/>
                <a:r>
                  <a:rPr lang="en-US" dirty="0"/>
                  <a:t>Bootstrapping datasets (Sample with replacement from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</m:oMath>
                </a14:m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Learn a </a:t>
                </a:r>
                <a:r>
                  <a:rPr lang="en-US" dirty="0">
                    <a:solidFill>
                      <a:srgbClr val="C00000"/>
                    </a:solidFill>
                  </a:rPr>
                  <a:t>max-depth tree </a:t>
                </a:r>
                <a:r>
                  <a:rPr lang="en-US" dirty="0"/>
                  <a:t>for each of them</a:t>
                </a:r>
              </a:p>
              <a:p>
                <a:pPr lvl="1"/>
                <a:r>
                  <a:rPr lang="en-US" dirty="0"/>
                  <a:t>Other randomizations </a:t>
                </a:r>
              </a:p>
              <a:p>
                <a:pPr lvl="2"/>
                <a:r>
                  <a:rPr lang="en-US" dirty="0"/>
                  <a:t>When choosing split features, choose from a random subset (instead of all features)</a:t>
                </a:r>
              </a:p>
              <a:p>
                <a:pPr lvl="2"/>
                <a:r>
                  <a:rPr lang="en-US" dirty="0"/>
                  <a:t>Randomly project features (similar to non-linear transformation) for each tree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Aggregate the random trees</a:t>
                </a:r>
              </a:p>
              <a:p>
                <a:pPr lvl="1"/>
                <a:r>
                  <a:rPr lang="en-US" dirty="0"/>
                  <a:t>Classification: Majority vote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acc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𝑠𝑖𝑔𝑛</m:t>
                    </m:r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den>
                        </m:f>
                        <m:nary>
                          <m:naryPr>
                            <m:chr m:val="∑"/>
                            <m:limLoc m:val="subSup"/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 dirty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 dirty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</m:e>
                        </m:nary>
                      </m:e>
                    </m:d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Regression: Average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acc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sup>
                      <m:e>
                        <m:sSub>
                          <m:sSub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16F447A-DCCA-324D-9DF6-A4987C58760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 b="-186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190582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of a Boosting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1035553" cy="5301316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Initialize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2400" dirty="0"/>
              </a:p>
              <a:p>
                <a:endParaRPr lang="en-US" sz="200" dirty="0"/>
              </a:p>
              <a:p>
                <a:r>
                  <a:rPr lang="en-US" sz="2400" dirty="0"/>
                  <a:t>For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𝑡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=1</m:t>
                    </m:r>
                  </m:oMath>
                </a14:m>
                <a:r>
                  <a:rPr lang="en-US" sz="2400" dirty="0"/>
                  <a:t> to</a:t>
                </a:r>
                <a14:m>
                  <m:oMath xmlns:m="http://schemas.openxmlformats.org/officeDocument/2006/math">
                    <m:r>
                      <a:rPr lang="en-US" sz="2400" b="0" i="0" dirty="0" smtClean="0">
                        <a:latin typeface="Cambria Math" charset="0"/>
                      </a:rPr>
                      <m:t> </m:t>
                    </m:r>
                    <m:r>
                      <a:rPr lang="en-US" sz="2400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𝑇</m:t>
                    </m:r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Learn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Reweight the distribution and obtain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dirty="0"/>
                  <a:t> based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sz="200" dirty="0"/>
              </a:p>
              <a:p>
                <a:r>
                  <a:rPr lang="en-US" sz="2400" dirty="0"/>
                  <a:t>Output </a:t>
                </a:r>
                <a:r>
                  <a:rPr lang="en-US" sz="2400" dirty="0">
                    <a:solidFill>
                      <a:schemeClr val="accent1"/>
                    </a:solidFill>
                  </a:rPr>
                  <a:t>weighted-aggregate(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,…,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)</a:t>
                </a:r>
              </a:p>
              <a:p>
                <a:pPr lvl="1"/>
                <a:r>
                  <a:rPr lang="en-US" dirty="0"/>
                  <a:t>Classification: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acc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𝑠𝑖𝑔𝑛</m:t>
                    </m:r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den>
                        </m:f>
                        <m:nary>
                          <m:naryPr>
                            <m:chr m:val="∑"/>
                            <m:limLoc m:val="subSup"/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1"/>
                              </m:rP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 dirty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 dirty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</m:e>
                        </m:nary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1035553" cy="5301316"/>
              </a:xfrm>
              <a:blipFill rotWithShape="0">
                <a:blip r:embed="rId2"/>
                <a:stretch>
                  <a:fillRect l="-718" t="-1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88650F94-F531-B34C-B39B-89297520B8BC}"/>
                  </a:ext>
                </a:extLst>
              </p:cNvPr>
              <p:cNvSpPr/>
              <p:nvPr/>
            </p:nvSpPr>
            <p:spPr>
              <a:xfrm>
                <a:off x="1132115" y="5192486"/>
                <a:ext cx="5617028" cy="1491343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400" dirty="0"/>
                  <a:t>Questions</a:t>
                </a:r>
              </a:p>
              <a:p>
                <a:pPr lvl="1"/>
                <a:r>
                  <a:rPr lang="en-US" dirty="0">
                    <a:solidFill>
                      <a:schemeClr val="bg1"/>
                    </a:solidFill>
                  </a:rPr>
                  <a:t>How to learn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bg1"/>
                    </a:solidFill>
                  </a:rPr>
                  <a:t>How to reweight the distribution and obtain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+1</m:t>
                        </m:r>
                      </m:sub>
                    </m:sSub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bg1"/>
                    </a:solidFill>
                  </a:rPr>
                  <a:t>How to perform weighted aggregation</a:t>
                </a:r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88650F94-F531-B34C-B39B-89297520B8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2115" y="5192486"/>
                <a:ext cx="5617028" cy="1491343"/>
              </a:xfrm>
              <a:prstGeom prst="roundRect">
                <a:avLst/>
              </a:prstGeom>
              <a:blipFill>
                <a:blip r:embed="rId3"/>
                <a:stretch>
                  <a:fillRect l="-2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29260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AdaBoost</a:t>
            </a:r>
            <a:r>
              <a:rPr lang="en-US" dirty="0"/>
              <a:t>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840224" y="1690688"/>
                <a:ext cx="7040880" cy="4849259"/>
              </a:xfrm>
            </p:spPr>
            <p:txBody>
              <a:bodyPr>
                <a:noAutofit/>
              </a:bodyPr>
              <a:lstStyle/>
              <a:p>
                <a:r>
                  <a:rPr lang="en-US" dirty="0"/>
                  <a:t>Given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begChr m:val="{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</m:t>
                            </m:r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,…,(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)}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dirty="0"/>
                  <a:t>Initialize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=1/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𝑁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for all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𝑛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=1,…,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𝑁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𝑡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=1,…,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𝑇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sz="2800" dirty="0"/>
                  <a:t>Learn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800" dirty="0"/>
                  <a:t>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chemeClr val="accent1"/>
                    </a:solidFill>
                  </a:rPr>
                  <a:t>  </a:t>
                </a:r>
                <a:r>
                  <a:rPr lang="en-US" sz="2800" dirty="0"/>
                  <a:t>(using decision stumps)</a:t>
                </a:r>
              </a:p>
              <a:p>
                <a:pPr lvl="1"/>
                <a:r>
                  <a:rPr lang="en-US" sz="2800" dirty="0"/>
                  <a:t>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𝜖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bSup>
                      <m:sSubSup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  <m:sup>
                        <m:d>
                          <m:dPr>
                            <m:ctrlP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sup>
                    </m:sSubSup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sz="280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sz="2800" dirty="0"/>
                  <a:t>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sz="2800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func>
                      <m:funcPr>
                        <m:ctrlP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800" b="0" i="0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sz="2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mr-IN" sz="28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800" b="0" i="1" smtClean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1−</m:t>
                                </m:r>
                                <m:sSub>
                                  <m:sSubPr>
                                    <m:ctrlPr>
                                      <a:rPr lang="en-US" sz="28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charset="0"/>
                                      </a:rPr>
                                      <m:t>𝑡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sz="28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charset="0"/>
                                      </a:rPr>
                                      <m:t>𝑡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</m:func>
                  </m:oMath>
                </a14:m>
                <a:endParaRPr lang="en-US" sz="2800" dirty="0"/>
              </a:p>
              <a:p>
                <a:pPr lvl="1"/>
                <a:r>
                  <a:rPr lang="en-US" sz="2800" dirty="0"/>
                  <a:t>Update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+1</m:t>
                        </m:r>
                      </m:sub>
                    </m:sSub>
                    <m:d>
                      <m:d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sSup>
                      <m:sSup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sSub>
                          <m:sSubPr>
                            <m:ctrlP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sup>
                    </m:sSup>
                  </m:oMath>
                </a14:m>
                <a:endParaRPr lang="en-US" sz="2800" dirty="0"/>
              </a:p>
              <a:p>
                <a:r>
                  <a:rPr lang="en-US" dirty="0"/>
                  <a:t>Output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𝐺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𝑠𝑖𝑔𝑛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nary>
                      <m:naryPr>
                        <m:chr m:val="∑"/>
                        <m:limLoc m:val="subSup"/>
                        <m:ctrlPr>
                          <a:rPr lang="is-I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nary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840224" y="1690688"/>
                <a:ext cx="7040880" cy="4849259"/>
              </a:xfrm>
              <a:blipFill>
                <a:blip r:embed="rId2"/>
                <a:stretch>
                  <a:fillRect l="-1622" t="-3125" b="-10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59372C8F-EE66-1243-9246-5CF366C227C3}"/>
                  </a:ext>
                </a:extLst>
              </p:cNvPr>
              <p:cNvSpPr/>
              <p:nvPr/>
            </p:nvSpPr>
            <p:spPr>
              <a:xfrm>
                <a:off x="568905" y="1657016"/>
                <a:ext cx="3724208" cy="4916604"/>
              </a:xfrm>
              <a:prstGeom prst="round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How to learn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>
                    <a:solidFill>
                      <a:schemeClr val="tx1"/>
                    </a:solidFill>
                  </a:rPr>
                  <a:t>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marL="285750" indent="-285750">
                  <a:buFontTx/>
                  <a:buChar char="-"/>
                </a:pPr>
                <a:r>
                  <a:rPr lang="en-US" dirty="0">
                    <a:solidFill>
                      <a:schemeClr val="tx1"/>
                    </a:solidFill>
                  </a:rPr>
                  <a:t>Decision stump</a:t>
                </a:r>
              </a:p>
              <a:p>
                <a:endParaRPr lang="en-US" dirty="0">
                  <a:solidFill>
                    <a:schemeClr val="tx1"/>
                  </a:solidFill>
                </a:endParaRPr>
              </a:p>
              <a:p>
                <a:endParaRPr lang="en-US" dirty="0">
                  <a:solidFill>
                    <a:schemeClr val="tx1"/>
                  </a:solidFill>
                </a:endParaRPr>
              </a:p>
              <a:p>
                <a:endParaRPr lang="en-US" dirty="0">
                  <a:solidFill>
                    <a:schemeClr val="tx1"/>
                  </a:solidFill>
                </a:endParaRPr>
              </a:p>
              <a:p>
                <a:endParaRPr lang="en-US" dirty="0">
                  <a:solidFill>
                    <a:schemeClr val="tx1"/>
                  </a:solidFill>
                </a:endParaRPr>
              </a:p>
              <a:p>
                <a:endParaRPr lang="en-US" dirty="0">
                  <a:solidFill>
                    <a:schemeClr val="tx1"/>
                  </a:solidFill>
                </a:endParaRPr>
              </a:p>
              <a:p>
                <a:endParaRPr lang="en-US" dirty="0">
                  <a:solidFill>
                    <a:schemeClr val="tx1"/>
                  </a:solidFill>
                </a:endParaRPr>
              </a:p>
              <a:p>
                <a:endParaRPr lang="en-US" dirty="0">
                  <a:solidFill>
                    <a:schemeClr val="tx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How to reweight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+1</m:t>
                        </m:r>
                      </m:sub>
                    </m:sSub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marL="285750" indent="-285750">
                  <a:buFontTx/>
                  <a:buChar char="-"/>
                </a:pPr>
                <a:r>
                  <a:rPr lang="en-US" dirty="0">
                    <a:solidFill>
                      <a:schemeClr val="tx1"/>
                    </a:solidFill>
                  </a:rPr>
                  <a:t>Make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Sup>
                          <m:sSub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)=0.5</m:t>
                    </m:r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pPr marL="285750" indent="-285750">
                  <a:buFontTx/>
                  <a:buChar char="-"/>
                </a:pPr>
                <a:r>
                  <a:rPr lang="en-US" dirty="0">
                    <a:solidFill>
                      <a:schemeClr val="tx1"/>
                    </a:solidFill>
                  </a:rPr>
                  <a:t>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>
                    <a:solidFill>
                      <a:schemeClr val="tx1"/>
                    </a:solidFill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>
                    <a:solidFill>
                      <a:schemeClr val="tx1"/>
                    </a:solidFill>
                  </a:rPr>
                  <a:t>are “diverse”</a:t>
                </a:r>
              </a:p>
              <a:p>
                <a:pPr marL="285750" indent="-285750">
                  <a:buFontTx/>
                  <a:buChar char="-"/>
                </a:pPr>
                <a:endParaRPr lang="en-US" dirty="0">
                  <a:solidFill>
                    <a:schemeClr val="tx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How to weighted aggregation</a:t>
                </a:r>
              </a:p>
              <a:p>
                <a:pPr marL="285750" indent="-285750">
                  <a:buFontTx/>
                  <a:buChar char="-"/>
                </a:pPr>
                <a:r>
                  <a:rPr lang="en-US" dirty="0">
                    <a:solidFill>
                      <a:schemeClr val="tx1"/>
                    </a:solidFill>
                  </a:rPr>
                  <a:t>More weights on better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pPr marL="285750" indent="-285750">
                  <a:buFontTx/>
                  <a:buChar char="-"/>
                </a:pPr>
                <a:r>
                  <a:rPr lang="en-US" dirty="0">
                    <a:solidFill>
                      <a:schemeClr val="tx1"/>
                    </a:solidFill>
                  </a:rPr>
                  <a:t>Lower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proxy for better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59372C8F-EE66-1243-9246-5CF366C227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905" y="1657016"/>
                <a:ext cx="3724208" cy="4916604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8725FFFD-6CA3-BA43-A98D-31B716081A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7671" y="2485904"/>
            <a:ext cx="2110274" cy="1552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3144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Nearest Neighbors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13932"/>
                <a:ext cx="11074400" cy="4817327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Predict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/>
                  <a:t> according to its nearest neighbor</a:t>
                </a:r>
              </a:p>
              <a:p>
                <a:pPr lvl="1">
                  <a:lnSpc>
                    <a:spcPct val="130000"/>
                  </a:lnSpc>
                </a:pPr>
                <a:r>
                  <a:rPr lang="en-US" dirty="0"/>
                  <a:t>Given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  <a:ea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,…,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  <a:ea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  <a:ea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pPr lvl="1">
                  <a:lnSpc>
                    <a:spcPct val="130000"/>
                  </a:lnSpc>
                </a:pPr>
                <a:r>
                  <a:rPr lang="en-US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be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/>
                  <a:t>’s nearest neighbor, i.e., the closest point to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  <a:ea typeface="Cambria Math" panose="02040503050406030204" pitchFamily="18" charset="0"/>
                      </a:rPr>
                      <m:t>𝐷</m:t>
                    </m:r>
                  </m:oMath>
                </a14:m>
                <a:endParaRPr lang="en-US" dirty="0"/>
              </a:p>
              <a:p>
                <a:pPr lvl="1">
                  <a:lnSpc>
                    <a:spcPct val="130000"/>
                  </a:lnSpc>
                </a:pPr>
                <a:r>
                  <a:rPr lang="en-US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e>
                        </m:d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e>
                        </m:d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be the label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b>
                    </m:sSub>
                  </m:oMath>
                </a14:m>
                <a:endParaRPr lang="en-US" sz="1200" dirty="0">
                  <a:solidFill>
                    <a:schemeClr val="accent1"/>
                  </a:solidFill>
                </a:endParaRPr>
              </a:p>
              <a:p>
                <a:pPr lvl="1">
                  <a:lnSpc>
                    <a:spcPct val="130000"/>
                  </a:lnSpc>
                </a:pPr>
                <a:endParaRPr lang="en-US" sz="2800" dirty="0"/>
              </a:p>
              <a:p>
                <a:pPr marL="228600" lvl="1">
                  <a:lnSpc>
                    <a:spcPct val="130000"/>
                  </a:lnSpc>
                  <a:spcBef>
                    <a:spcPts val="1000"/>
                  </a:spcBef>
                </a:pPr>
                <a:r>
                  <a:rPr lang="en-US" sz="2800" dirty="0"/>
                  <a:t>Nearest neighbor hypothesis </a:t>
                </a:r>
                <a:br>
                  <a:rPr lang="en-US" sz="2400" b="0" i="1" dirty="0">
                    <a:solidFill>
                      <a:schemeClr val="accent1"/>
                    </a:solidFill>
                    <a:latin typeface="Cambria Math" charset="0"/>
                  </a:rPr>
                </a:br>
                <a:r>
                  <a:rPr lang="en-US" sz="2400" b="0" i="1" dirty="0">
                    <a:solidFill>
                      <a:schemeClr val="accent1"/>
                    </a:solidFill>
                    <a:latin typeface="Cambria Math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𝑔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d>
                          <m:dPr>
                            <m:begChr m:val="["/>
                            <m:endChr m:val="]"/>
                            <m:ctrlP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1</m:t>
                            </m:r>
                          </m:e>
                        </m:d>
                      </m:sub>
                    </m:sSub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>
                  <a:solidFill>
                    <a:srgbClr val="C00000"/>
                  </a:solidFill>
                </a:endParaRPr>
              </a:p>
              <a:p>
                <a:pPr marL="228600" lvl="1">
                  <a:lnSpc>
                    <a:spcPct val="130000"/>
                  </a:lnSpc>
                  <a:spcBef>
                    <a:spcPts val="1000"/>
                  </a:spcBef>
                </a:pPr>
                <a:endParaRPr lang="en-US" sz="600" dirty="0">
                  <a:solidFill>
                    <a:srgbClr val="C00000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𝑘</m:t>
                    </m:r>
                  </m:oMath>
                </a14:m>
                <a:r>
                  <a:rPr lang="en-US" dirty="0"/>
                  <a:t>-nearest neighbor (K-NN)</a:t>
                </a:r>
                <a:br>
                  <a:rPr lang="en-US" dirty="0"/>
                </a:br>
                <a:r>
                  <a:rPr lang="en-US" dirty="0"/>
                  <a:t>	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𝑔</m:t>
                    </m:r>
                    <m:d>
                      <m:dPr>
                        <m:ctrlP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400" i="1">
                        <a:solidFill>
                          <a:srgbClr val="C00000"/>
                        </a:solidFill>
                        <a:latin typeface="Cambria Math" charset="0"/>
                      </a:rPr>
                      <m:t>=</m:t>
                    </m:r>
                    <m:r>
                      <a:rPr lang="en-US" sz="2400" i="1">
                        <a:solidFill>
                          <a:srgbClr val="C00000"/>
                        </a:solidFill>
                        <a:latin typeface="Cambria Math" charset="0"/>
                      </a:rPr>
                      <m:t>𝑠𝑖𝑔𝑛</m:t>
                    </m:r>
                    <m:d>
                      <m:dPr>
                        <m:ctrlP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𝑘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2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i="1">
                                        <a:solidFill>
                                          <a:srgbClr val="C00000"/>
                                        </a:solidFill>
                                        <a:latin typeface="Cambria Math" charset="0"/>
                                      </a:rPr>
                                      <m:t>𝑖</m:t>
                                    </m:r>
                                  </m:e>
                                </m:d>
                              </m:sub>
                            </m:sSub>
                            <m:d>
                              <m:dPr>
                                <m:ctrlPr>
                                  <a:rPr lang="en-US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rgbClr val="C00000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</m:e>
                        </m:nary>
                      </m:e>
                    </m:d>
                  </m:oMath>
                </a14:m>
                <a:r>
                  <a:rPr lang="zh-TW" altLang="en-US" sz="2400" dirty="0">
                    <a:solidFill>
                      <a:srgbClr val="C00000"/>
                    </a:solidFill>
                  </a:rPr>
                  <a:t> </a:t>
                </a:r>
                <a:endParaRPr lang="en-US" altLang="zh-TW" sz="2400" dirty="0">
                  <a:solidFill>
                    <a:schemeClr val="accent1"/>
                  </a:solidFill>
                </a:endParaRPr>
              </a:p>
              <a:p>
                <a:pPr lvl="1"/>
                <a:endParaRPr lang="en-US" b="1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13932"/>
                <a:ext cx="11074400" cy="4817327"/>
              </a:xfrm>
              <a:blipFill>
                <a:blip r:embed="rId3"/>
                <a:stretch>
                  <a:fillRect l="-1032" t="-4211" b="-168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79918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1-Nearest Neighbor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076092" y="1690688"/>
                <a:ext cx="7772400" cy="53678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Properties of 1-Nearest Neighbor (NN)</a:t>
                </a:r>
              </a:p>
              <a:p>
                <a:pPr lvl="1"/>
                <a:r>
                  <a:rPr lang="en-US" dirty="0"/>
                  <a:t>No training is needed</a:t>
                </a:r>
              </a:p>
              <a:p>
                <a:pPr lvl="1"/>
                <a:r>
                  <a:rPr lang="en-US" dirty="0"/>
                  <a:t>Good interpretability</a:t>
                </a:r>
              </a:p>
              <a:p>
                <a:pPr lvl="1"/>
                <a:r>
                  <a:rPr lang="en-US" dirty="0"/>
                  <a:t>In-sample error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=0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b="0" dirty="0"/>
                  <a:t>VC dimension 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∞</m:t>
                    </m:r>
                  </m:oMath>
                </a14:m>
                <a:endParaRPr lang="en-US" dirty="0"/>
              </a:p>
              <a:p>
                <a:pPr lvl="1"/>
                <a:endParaRPr lang="en-US" sz="200" dirty="0"/>
              </a:p>
              <a:p>
                <a:r>
                  <a:rPr lang="en-US" dirty="0"/>
                  <a:t>This seems to imply bad learning models from what we talk about so far? Why we care?</a:t>
                </a:r>
              </a:p>
              <a:p>
                <a:endParaRPr lang="en-US" sz="200" dirty="0"/>
              </a:p>
              <a:p>
                <a:r>
                  <a:rPr lang="en-US" dirty="0"/>
                  <a:t>What we really care about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VC analysis: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≤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Generalization error</a:t>
                </a:r>
              </a:p>
              <a:p>
                <a:pPr lvl="1"/>
                <a:endParaRPr lang="en-US" sz="200" dirty="0"/>
              </a:p>
              <a:p>
                <a:pPr lvl="2"/>
                <a:r>
                  <a:rPr lang="en-US" dirty="0"/>
                  <a:t>We can infer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through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:r>
                  <a:rPr lang="en-US" dirty="0">
                    <a:solidFill>
                      <a:schemeClr val="accent1"/>
                    </a:solidFill>
                  </a:rPr>
                  <a:t>model complexity</a:t>
                </a:r>
              </a:p>
              <a:p>
                <a:pPr lvl="1"/>
                <a:r>
                  <a:rPr lang="en-US" dirty="0"/>
                  <a:t>NN has nice guarantees outside of VC analysis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076092" y="1690688"/>
                <a:ext cx="7772400" cy="5367838"/>
              </a:xfrm>
              <a:blipFill>
                <a:blip r:embed="rId2"/>
                <a:stretch>
                  <a:fillRect l="-1305" t="-18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00" y="2617051"/>
            <a:ext cx="3733353" cy="367678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391115" y="1923037"/>
                <a:ext cx="437555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𝑔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400" dirty="0"/>
                  <a:t>looks like a </a:t>
                </a:r>
                <a:r>
                  <a:rPr lang="en-US" sz="2400" dirty="0" err="1">
                    <a:solidFill>
                      <a:schemeClr val="accent1"/>
                    </a:solidFill>
                  </a:rPr>
                  <a:t>Voronoi</a:t>
                </a:r>
                <a:r>
                  <a:rPr lang="en-US" sz="2400" dirty="0">
                    <a:solidFill>
                      <a:schemeClr val="accent1"/>
                    </a:solidFill>
                  </a:rPr>
                  <a:t> diagram</a:t>
                </a: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115" y="1923037"/>
                <a:ext cx="4375557" cy="461665"/>
              </a:xfrm>
              <a:prstGeom prst="rect">
                <a:avLst/>
              </a:prstGeom>
              <a:blipFill rotWithShape="0">
                <a:blip r:embed="rId4"/>
                <a:stretch>
                  <a:fillRect l="-418" t="-19737" r="-1114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640384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Properties of Nearest Neighbors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1477625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1-NN</a:t>
                </a:r>
              </a:p>
              <a:p>
                <a:pPr lvl="1"/>
                <a:r>
                  <a:rPr lang="en-US" dirty="0"/>
                  <a:t>Given mild conditions, for 1-nearest neighbor, when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𝑁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→∞</m:t>
                    </m:r>
                    <m:r>
                      <a:rPr lang="en-US" b="0" i="0" smtClean="0">
                        <a:latin typeface="Cambria Math" charset="0"/>
                      </a:rPr>
                      <m:t>,</m:t>
                    </m:r>
                  </m:oMath>
                </a14:m>
                <a:r>
                  <a:rPr lang="en-US" dirty="0"/>
                  <a:t> with high probability, </a:t>
                </a:r>
                <a:br>
                  <a:rPr lang="en-US" dirty="0"/>
                </a:br>
                <a:br>
                  <a:rPr lang="en-US" dirty="0"/>
                </a:br>
                <a:r>
                  <a:rPr lang="en-US" dirty="0"/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≤2</m:t>
                    </m:r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bSup>
                  </m:oMath>
                </a14:m>
                <a:endParaRPr lang="en-US" dirty="0"/>
              </a:p>
              <a:p>
                <a:endParaRPr lang="en-US" dirty="0"/>
              </a:p>
              <a:p>
                <a:pPr lvl="1"/>
                <a:r>
                  <a:rPr lang="en-US" dirty="0"/>
                  <a:t>That is, we can not infer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US" dirty="0"/>
                  <a:t>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en-US" dirty="0"/>
                  <a:t>, but we know it cannot be much worse than the </a:t>
                </a:r>
                <a:r>
                  <a:rPr lang="en-US" dirty="0">
                    <a:solidFill>
                      <a:srgbClr val="C00000"/>
                    </a:solidFill>
                  </a:rPr>
                  <a:t>best anyone can do</a:t>
                </a:r>
                <a:r>
                  <a:rPr lang="en-US" dirty="0"/>
                  <a:t>.</a:t>
                </a:r>
              </a:p>
              <a:p>
                <a:endParaRPr lang="en-US" dirty="0"/>
              </a:p>
              <a:p>
                <a:r>
                  <a:rPr lang="en-US" dirty="0"/>
                  <a:t>k-NN: </a:t>
                </a:r>
              </a:p>
              <a:p>
                <a:pPr lvl="1"/>
                <a:r>
                  <a:rPr lang="en-US" dirty="0"/>
                  <a:t>Tuning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moderates the tradeoff of </a:t>
                </a:r>
                <a:r>
                  <a:rPr lang="en-US" b="1" dirty="0">
                    <a:solidFill>
                      <a:schemeClr val="accent1"/>
                    </a:solidFill>
                  </a:rPr>
                  <a:t>generalization vs approximation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1477625" cy="4351338"/>
              </a:xfrm>
              <a:blipFill>
                <a:blip r:embed="rId3"/>
                <a:stretch>
                  <a:fillRect l="-884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36447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5E935D-5FAB-8747-8A07-89D6538F1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Radial Basis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24D5D4A-41F1-CD44-AD7E-5EB8961FE2E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753595"/>
              </a:xfrm>
            </p:spPr>
            <p:txBody>
              <a:bodyPr>
                <a:normAutofit fontScale="92500" lnSpcReduction="10000"/>
              </a:bodyPr>
              <a:lstStyle/>
              <a:p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1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nary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d>
                          </m:num>
                          <m:den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  <a:p>
                <a:r>
                  <a:rPr lang="en-US" dirty="0"/>
                  <a:t>Connection to linear models</a:t>
                </a:r>
              </a:p>
              <a:p>
                <a:pPr lvl="1"/>
                <a:r>
                  <a:rPr lang="en-US" dirty="0"/>
                  <a:t>Parametric RBF is essentially linear model with nonlinear transformation</a:t>
                </a:r>
              </a:p>
              <a:p>
                <a:pPr lvl="1"/>
                <a:endParaRPr lang="en-US" sz="500" dirty="0"/>
              </a:p>
              <a:p>
                <a:r>
                  <a:rPr lang="en-US" dirty="0"/>
                  <a:t>Connection to nearest neighbor</a:t>
                </a:r>
              </a:p>
              <a:p>
                <a:pPr lvl="1"/>
                <a:r>
                  <a:rPr lang="en-US" dirty="0"/>
                  <a:t>RBF is based on the similarity to a set of points</a:t>
                </a:r>
              </a:p>
              <a:p>
                <a:pPr lvl="1"/>
                <a:endParaRPr lang="en-US" sz="500" dirty="0"/>
              </a:p>
              <a:p>
                <a:r>
                  <a:rPr lang="en-US" dirty="0"/>
                  <a:t>Connection to SVM with RBF Kernel</a:t>
                </a:r>
              </a:p>
              <a:p>
                <a:pPr lvl="1"/>
                <a:r>
                  <a:rPr lang="en-US" dirty="0"/>
                  <a:t>Using K representative points vs. using support vectors</a:t>
                </a:r>
              </a:p>
              <a:p>
                <a:pPr lvl="1"/>
                <a:endParaRPr lang="en-US" sz="500" dirty="0"/>
              </a:p>
              <a:p>
                <a:r>
                  <a:rPr lang="en-US" dirty="0"/>
                  <a:t>Connection to Neural Networks</a:t>
                </a:r>
              </a:p>
              <a:p>
                <a:pPr lvl="1"/>
                <a:r>
                  <a:rPr lang="en-US" dirty="0"/>
                  <a:t>RBF can be graphically represented as a one-hidden layer network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24D5D4A-41F1-CD44-AD7E-5EB8961FE2E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753595"/>
              </a:xfrm>
              <a:blipFill>
                <a:blip r:embed="rId2"/>
                <a:stretch>
                  <a:fillRect l="-965" t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12051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 Vector Machines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942320" cy="516953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Goal:  Find the </a:t>
                </a:r>
                <a:r>
                  <a:rPr lang="en-US" dirty="0">
                    <a:solidFill>
                      <a:srgbClr val="C00000"/>
                    </a:solidFill>
                  </a:rPr>
                  <a:t>max-margin</a:t>
                </a:r>
                <a:r>
                  <a:rPr lang="en-US" dirty="0"/>
                  <a:t> linear separator</a:t>
                </a:r>
              </a:p>
              <a:p>
                <a:endParaRPr lang="en-US" sz="1200" dirty="0"/>
              </a:p>
              <a:p>
                <a:r>
                  <a:rPr lang="en-US" dirty="0"/>
                  <a:t>If the data is </a:t>
                </a:r>
                <a:r>
                  <a:rPr lang="en-US" b="1" dirty="0"/>
                  <a:t>linearly separable</a:t>
                </a:r>
                <a:endParaRPr lang="en-US" b="1" dirty="0">
                  <a:solidFill>
                    <a:srgbClr val="C00000"/>
                  </a:solidFill>
                </a:endParaRPr>
              </a:p>
              <a:p>
                <a:pPr lvl="1"/>
                <a:r>
                  <a:rPr lang="en-US" dirty="0">
                    <a:solidFill>
                      <a:srgbClr val="C00000"/>
                    </a:solidFill>
                  </a:rPr>
                  <a:t>Hard-Margin SVM</a:t>
                </a:r>
                <a:endParaRPr lang="en-US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lvl="1"/>
                <a:endParaRPr lang="en-US" dirty="0">
                  <a:solidFill>
                    <a:srgbClr val="C00000"/>
                  </a:solidFill>
                </a:endParaRPr>
              </a:p>
              <a:p>
                <a:pPr lvl="1"/>
                <a:endParaRPr lang="en-US" dirty="0">
                  <a:solidFill>
                    <a:srgbClr val="C00000"/>
                  </a:solidFill>
                </a:endParaRPr>
              </a:p>
              <a:p>
                <a:pPr lvl="1"/>
                <a:endParaRPr lang="en-US" sz="1200" dirty="0">
                  <a:solidFill>
                    <a:srgbClr val="C00000"/>
                  </a:solidFill>
                </a:endParaRPr>
              </a:p>
              <a:p>
                <a:pPr lvl="1"/>
                <a:endParaRPr lang="en-US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𝑔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𝑠𝑖𝑔𝑛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sSup>
                      <m:sSup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>
                  <a:solidFill>
                    <a:srgbClr val="C00000"/>
                  </a:solidFill>
                </a:endParaRPr>
              </a:p>
              <a:p>
                <a:endParaRPr lang="en-US" sz="1200" dirty="0"/>
              </a:p>
              <a:p>
                <a:r>
                  <a:rPr lang="en-US" dirty="0"/>
                  <a:t>If the data is not linearly separable</a:t>
                </a:r>
              </a:p>
              <a:p>
                <a:pPr lvl="1"/>
                <a:r>
                  <a:rPr lang="en-US" dirty="0">
                    <a:solidFill>
                      <a:srgbClr val="C00000"/>
                    </a:solidFill>
                  </a:rPr>
                  <a:t>Soft-margin SVM</a:t>
                </a:r>
              </a:p>
              <a:p>
                <a:pPr lvl="1"/>
                <a:r>
                  <a:rPr lang="en-US" dirty="0"/>
                  <a:t>Nonlinear transformation – </a:t>
                </a:r>
                <a:r>
                  <a:rPr lang="en-US" dirty="0">
                    <a:solidFill>
                      <a:srgbClr val="C00000"/>
                    </a:solidFill>
                  </a:rPr>
                  <a:t>Dual Formulation </a:t>
                </a:r>
                <a:r>
                  <a:rPr lang="en-US" dirty="0"/>
                  <a:t>and </a:t>
                </a:r>
                <a:r>
                  <a:rPr lang="en-US" dirty="0">
                    <a:solidFill>
                      <a:srgbClr val="C00000"/>
                    </a:solidFill>
                  </a:rPr>
                  <a:t>Kernel Tricks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942320" cy="5169535"/>
              </a:xfrm>
              <a:blipFill>
                <a:blip r:embed="rId2"/>
                <a:stretch>
                  <a:fillRect l="-1044" t="-1961" b="-2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ounded Rectangle 8"/>
              <p:cNvSpPr/>
              <p:nvPr/>
            </p:nvSpPr>
            <p:spPr>
              <a:xfrm>
                <a:off x="1854012" y="3531426"/>
                <a:ext cx="5215861" cy="127027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400" b="0" i="0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  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        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≥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1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, ∀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Rounded 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4012" y="3531426"/>
                <a:ext cx="5215861" cy="1270275"/>
              </a:xfrm>
              <a:prstGeom prst="roundRect">
                <a:avLst/>
              </a:prstGeom>
              <a:blipFill>
                <a:blip r:embed="rId3"/>
                <a:stretch>
                  <a:fillRect b="-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/>
          <p:cNvGrpSpPr/>
          <p:nvPr/>
        </p:nvGrpSpPr>
        <p:grpSpPr>
          <a:xfrm>
            <a:off x="8485306" y="3298597"/>
            <a:ext cx="2580387" cy="2152463"/>
            <a:chOff x="7493003" y="3369721"/>
            <a:chExt cx="3037967" cy="2534159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493003" y="3369721"/>
              <a:ext cx="2519678" cy="2534159"/>
            </a:xfrm>
            <a:prstGeom prst="rect">
              <a:avLst/>
            </a:prstGeom>
          </p:spPr>
        </p:pic>
        <p:cxnSp>
          <p:nvCxnSpPr>
            <p:cNvPr id="11" name="Straight Arrow Connector 10"/>
            <p:cNvCxnSpPr/>
            <p:nvPr/>
          </p:nvCxnSpPr>
          <p:spPr>
            <a:xfrm>
              <a:off x="9450758" y="3643837"/>
              <a:ext cx="314794" cy="314794"/>
            </a:xfrm>
            <a:prstGeom prst="straightConnector1">
              <a:avLst/>
            </a:prstGeom>
            <a:ln>
              <a:solidFill>
                <a:srgbClr val="7030A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9677659" y="3391703"/>
              <a:ext cx="8533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Margin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47553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Soft-Margin SVM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1218334" cy="4351338"/>
              </a:xfrm>
            </p:spPr>
            <p:txBody>
              <a:bodyPr/>
              <a:lstStyle/>
              <a:p>
                <a:r>
                  <a:rPr lang="en-US" dirty="0"/>
                  <a:t>For each point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, we allow a deviation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𝜉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≥0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 constraint becomes: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≥1</m:t>
                    </m:r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−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sz="2000" b="0" dirty="0">
                  <a:solidFill>
                    <a:srgbClr val="C00000"/>
                  </a:solidFill>
                </a:endParaRPr>
              </a:p>
              <a:p>
                <a:pPr lvl="1"/>
                <a:r>
                  <a:rPr lang="en-US" dirty="0"/>
                  <a:t>We add a penalty for each deviation: Total penalty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charset="0"/>
                      </a:rPr>
                      <m:t>𝐶</m:t>
                    </m:r>
                    <m:nary>
                      <m:naryPr>
                        <m:chr m:val="∑"/>
                        <m:limLoc m:val="subSup"/>
                        <m:ctrlPr>
                          <a:rPr lang="is-I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1218334" cy="4351338"/>
              </a:xfrm>
              <a:blipFill>
                <a:blip r:embed="rId2"/>
                <a:stretch>
                  <a:fillRect l="-904" t="-34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6702" y="3320476"/>
            <a:ext cx="2278124" cy="226089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100667" y="4030133"/>
            <a:ext cx="914400" cy="5249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100667" y="5312216"/>
                <a:ext cx="8707897" cy="15696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Remarks:</a:t>
                </a:r>
              </a:p>
              <a:p>
                <a:pPr marL="285750" indent="-285750"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𝐶</m:t>
                    </m:r>
                  </m:oMath>
                </a14:m>
                <a:r>
                  <a:rPr lang="en-US" sz="2400" dirty="0"/>
                  <a:t> is a hyper-parameter we can choose, e.g., using validation</a:t>
                </a:r>
              </a:p>
              <a:p>
                <a:pPr marL="742950" lvl="1" indent="-285750">
                  <a:buFont typeface="Arial" charset="0"/>
                  <a:buChar char="•"/>
                </a:pPr>
                <a:r>
                  <a:rPr lang="en-US" sz="2400" dirty="0"/>
                  <a:t>Larger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𝐶</m:t>
                    </m:r>
                  </m:oMath>
                </a14:m>
                <a:r>
                  <a:rPr lang="en-US" sz="2400" dirty="0"/>
                  <a:t> =&gt; less tolerable to noise =&gt; smaller margin</a:t>
                </a: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2400" dirty="0"/>
                  <a:t>Soft-margin SVM is still a Quadratic Program, with efficient solvers</a:t>
                </a: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67" y="5312216"/>
                <a:ext cx="8707897" cy="1569660"/>
              </a:xfrm>
              <a:prstGeom prst="rect">
                <a:avLst/>
              </a:prstGeom>
              <a:blipFill rotWithShape="0">
                <a:blip r:embed="rId4"/>
                <a:stretch>
                  <a:fillRect l="-1120" t="-3101" r="-140" b="-77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ounded Rectangle 8"/>
              <p:cNvSpPr/>
              <p:nvPr/>
            </p:nvSpPr>
            <p:spPr>
              <a:xfrm>
                <a:off x="1557867" y="3286610"/>
                <a:ext cx="5892244" cy="1570204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400" b="0" i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minimize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𝑏</m:t>
                        </m:r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𝜉</m:t>
                            </m:r>
                          </m:e>
                        </m:acc>
                      </m:sub>
                    </m:sSub>
                    <m:r>
                      <a:rPr lang="en-US" sz="2400" i="1">
                        <a:solidFill>
                          <a:schemeClr val="bg1"/>
                        </a:solidFill>
                        <a:latin typeface="Cambria Math" charset="0"/>
                      </a:rPr>
                      <m:t>  </m:t>
                    </m:r>
                    <m:f>
                      <m:f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+</m:t>
                    </m:r>
                    <m:r>
                      <a:rPr lang="en-US" sz="240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𝐶</m:t>
                    </m:r>
                    <m:nary>
                      <m:naryPr>
                        <m:chr m:val="∑"/>
                        <m:limLoc m:val="subSup"/>
                        <m:ctrlPr>
                          <a:rPr lang="is-IS" sz="240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2400" i="1" dirty="0">
                    <a:solidFill>
                      <a:srgbClr val="FFFF00"/>
                    </a:solidFill>
                    <a:latin typeface="Cambria Math" charset="0"/>
                  </a:rPr>
                  <a:t> </a:t>
                </a:r>
                <a:br>
                  <a:rPr lang="en-US" sz="2400" i="1" dirty="0">
                    <a:solidFill>
                      <a:srgbClr val="FFFF00"/>
                    </a:solidFill>
                    <a:latin typeface="Cambria Math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         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≥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1</m:t>
                      </m:r>
                      <m:r>
                        <a:rPr lang="en-US" sz="2400" b="0" i="1" smtClean="0">
                          <a:solidFill>
                            <a:srgbClr val="FFFF00"/>
                          </a:solidFill>
                          <a:latin typeface="Cambria Math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𝜉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, ∀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</a:endParaRPr>
              </a:p>
              <a:p>
                <a:r>
                  <a:rPr lang="en-US" sz="2400" dirty="0">
                    <a:solidFill>
                      <a:schemeClr val="bg1"/>
                    </a:solidFill>
                  </a:rPr>
                  <a:t>        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𝜉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≥0</m:t>
                    </m:r>
                  </m:oMath>
                </a14:m>
                <a:r>
                  <a:rPr lang="en-US" sz="2400" dirty="0">
                    <a:solidFill>
                      <a:srgbClr val="FFFF00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∀</m:t>
                    </m:r>
                    <m:r>
                      <a:rPr lang="en-US" sz="24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r>
                  <a:rPr lang="en-US" sz="2400" dirty="0">
                    <a:solidFill>
                      <a:srgbClr val="FFFF00"/>
                    </a:solidFill>
                  </a:rPr>
                  <a:t> </a:t>
                </a:r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Rounded 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7867" y="3286610"/>
                <a:ext cx="5892244" cy="1570204"/>
              </a:xfrm>
              <a:prstGeom prst="roundRect">
                <a:avLst/>
              </a:prstGeom>
              <a:blipFill rotWithShape="0">
                <a:blip r:embed="rId5"/>
                <a:stretch>
                  <a:fillRect b="-8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906329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30A766-07E7-AA46-9CBC-9B8761446B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Logistics: Exam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CA3501-E73D-F247-A40A-42AA1A4E64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27012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Exam 2 Date: December 8, 2022 (Thursday)</a:t>
            </a:r>
          </a:p>
          <a:p>
            <a:pPr lvl="1"/>
            <a:r>
              <a:rPr lang="en-US" dirty="0"/>
              <a:t>In-class exam (the same time/location as the lecture)</a:t>
            </a:r>
          </a:p>
          <a:p>
            <a:pPr lvl="1"/>
            <a:r>
              <a:rPr lang="en-US" dirty="0"/>
              <a:t>Exam duration: 75 minutes</a:t>
            </a:r>
          </a:p>
          <a:p>
            <a:pPr lvl="1"/>
            <a:r>
              <a:rPr lang="en-US" dirty="0"/>
              <a:t>Content</a:t>
            </a:r>
          </a:p>
          <a:p>
            <a:pPr lvl="2"/>
            <a:r>
              <a:rPr lang="en-US" dirty="0"/>
              <a:t>Focus on the content of 2</a:t>
            </a:r>
            <a:r>
              <a:rPr lang="en-US" baseline="30000" dirty="0"/>
              <a:t>nd</a:t>
            </a:r>
            <a:r>
              <a:rPr lang="en-US" dirty="0"/>
              <a:t> half of the semester</a:t>
            </a:r>
          </a:p>
          <a:p>
            <a:pPr lvl="2"/>
            <a:r>
              <a:rPr lang="en-US" dirty="0"/>
              <a:t>However, knowledge is cumulative, and you are still expected to know the concepts earlier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2 sections of questions</a:t>
            </a:r>
          </a:p>
          <a:p>
            <a:pPr lvl="2"/>
            <a:r>
              <a:rPr lang="en-US" dirty="0"/>
              <a:t>4~6 long questions (written response questions with explanations required)</a:t>
            </a:r>
          </a:p>
          <a:p>
            <a:pPr lvl="2"/>
            <a:r>
              <a:rPr lang="en-US" dirty="0"/>
              <a:t>10 multiple choice questions (no explanations needed)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Closed-book exam. You can bring two cheat-sheets</a:t>
            </a:r>
          </a:p>
          <a:p>
            <a:pPr lvl="2"/>
            <a:r>
              <a:rPr lang="en-US" dirty="0"/>
              <a:t>Up to letter size, front and back (up to 4 pages)</a:t>
            </a:r>
          </a:p>
          <a:p>
            <a:pPr lvl="2"/>
            <a:r>
              <a:rPr lang="en-US" dirty="0"/>
              <a:t>No format limitations (it can be typed, written, or a combination)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No calculators (you don’t need them)</a:t>
            </a:r>
          </a:p>
        </p:txBody>
      </p:sp>
    </p:spTree>
    <p:extLst>
      <p:ext uri="{BB962C8B-B14F-4D97-AF65-F5344CB8AC3E}">
        <p14:creationId xmlns:p14="http://schemas.microsoft.com/office/powerpoint/2010/main" val="14054675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0977563" cy="1325563"/>
          </a:xfrm>
        </p:spPr>
        <p:txBody>
          <a:bodyPr/>
          <a:lstStyle/>
          <a:p>
            <a:r>
              <a:rPr lang="en-US"/>
              <a:t>Primal-Dual Formulations of Hard-Margin SVM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6"/>
          </a:xfrm>
        </p:spPr>
        <p:txBody>
          <a:bodyPr>
            <a:normAutofit/>
          </a:bodyPr>
          <a:lstStyle/>
          <a:p>
            <a:r>
              <a:rPr lang="en-US" dirty="0"/>
              <a:t>Primal</a:t>
            </a:r>
          </a:p>
          <a:p>
            <a:endParaRPr lang="en-US" dirty="0"/>
          </a:p>
          <a:p>
            <a:endParaRPr lang="en-US" dirty="0"/>
          </a:p>
          <a:p>
            <a:endParaRPr lang="en-US" sz="1200" dirty="0"/>
          </a:p>
          <a:p>
            <a:r>
              <a:rPr lang="en-US" dirty="0"/>
              <a:t>Dual + Kernel Trick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Both can be efficiently solved using QP solver.</a:t>
            </a:r>
          </a:p>
          <a:p>
            <a:r>
              <a:rPr lang="en-US" dirty="0"/>
              <a:t>We can infer the solution from one to the other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1104373" y="4172745"/>
                <a:ext cx="6651093" cy="139938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000" b="0" i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maximize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sub>
                    </m:sSub>
                    <m:nary>
                      <m:naryPr>
                        <m:chr m:val="∑"/>
                        <m:limLoc m:val="subSup"/>
                        <m:ctrlPr>
                          <a:rPr lang="is-I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is-I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r>
                              <a:rPr lang="en-US" sz="2000" b="0" i="1" dirty="0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𝐾</m:t>
                            </m:r>
                            <m:r>
                              <a:rPr lang="en-US" sz="2000" b="0" i="1" dirty="0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2000" b="0" i="1" dirty="0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r>
                              <a:rPr lang="en-US" sz="2000" b="0" i="1" dirty="0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nary>
                      </m:e>
                    </m:nary>
                  </m:oMath>
                </a14:m>
                <a: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</a:b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subject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to</m:t>
                    </m:r>
                    <m:r>
                      <m:rPr>
                        <m:nor/>
                      </m:rPr>
                      <a:rPr lang="en-US" sz="2000" b="0" i="0" smtClean="0">
                        <a:solidFill>
                          <a:schemeClr val="bg1"/>
                        </a:solidFill>
                        <a:latin typeface="Cambria Math" charset="0"/>
                      </a:rPr>
                      <m:t>  </m:t>
                    </m:r>
                    <m:nary>
                      <m:naryPr>
                        <m:chr m:val="∑"/>
                        <m:limLoc m:val="subSup"/>
                        <m:ctrlPr>
                          <a:rPr lang="is-I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=0</m:t>
                        </m:r>
                      </m:e>
                    </m:nary>
                  </m:oMath>
                </a14:m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</a:br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	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≥0,∀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4373" y="4172745"/>
                <a:ext cx="6651093" cy="1399380"/>
              </a:xfrm>
              <a:prstGeom prst="roundRect">
                <a:avLst/>
              </a:prstGeom>
              <a:blipFill rotWithShape="0">
                <a:blip r:embed="rId2"/>
                <a:stretch>
                  <a:fillRect t="-20779" b="-216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/>
              <p:cNvSpPr/>
              <p:nvPr/>
            </p:nvSpPr>
            <p:spPr>
              <a:xfrm>
                <a:off x="1104374" y="2297114"/>
                <a:ext cx="4396312" cy="111760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000" b="0" i="0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  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        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≥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1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, ∀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4374" y="2297114"/>
                <a:ext cx="4396312" cy="1117600"/>
              </a:xfrm>
              <a:prstGeom prst="roundRect">
                <a:avLst/>
              </a:prstGeom>
              <a:blipFill rotWithShape="0">
                <a:blip r:embed="rId3"/>
                <a:stretch>
                  <a:fillRect b="-378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/>
              <p:cNvSpPr/>
              <p:nvPr/>
            </p:nvSpPr>
            <p:spPr>
              <a:xfrm>
                <a:off x="7003920" y="2046445"/>
                <a:ext cx="4811842" cy="1618938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sz="2400" dirty="0">
                    <a:solidFill>
                      <a:schemeClr val="accent1"/>
                    </a:solidFill>
                  </a:rPr>
                  <a:t>Given optimal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e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sz="2400" b="0" i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:</m:t>
                    </m:r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endParaRPr lang="en-US" sz="1200" dirty="0">
                  <a:solidFill>
                    <a:schemeClr val="accent1"/>
                  </a:solidFill>
                </a:endParaRPr>
              </a:p>
              <a:p>
                <a:pPr marL="285750" lvl="1" indent="-285750">
                  <a:buFont typeface="Arial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Sup>
                          <m:sSubSup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&gt;0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bSup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pPr marL="285750" lvl="1" indent="-285750">
                  <a:buFont typeface="Arial" charset="0"/>
                  <a:buChar char="•"/>
                </a:pPr>
                <a:r>
                  <a:rPr lang="en-US" sz="2400" dirty="0">
                    <a:solidFill>
                      <a:schemeClr val="accent1"/>
                    </a:solidFill>
                  </a:rPr>
                  <a:t>Find a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bSup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&gt;0</m:t>
                    </m:r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,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−</m:t>
                    </m:r>
                    <m:sSubSup>
                      <m:sSub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bSup>
                    <m:sSup>
                      <m:s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6" name="Rounded 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3920" y="2046445"/>
                <a:ext cx="4811842" cy="1618938"/>
              </a:xfrm>
              <a:prstGeom prst="roundRect">
                <a:avLst/>
              </a:prstGeom>
              <a:blipFill rotWithShape="0">
                <a:blip r:embed="rId4"/>
                <a:stretch>
                  <a:fillRect l="-253" b="-22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72391" y="4172745"/>
            <a:ext cx="2581409" cy="2581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4920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Recover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latin typeface="Cambria Math" charset="0"/>
                      </a:rPr>
                      <m:t>,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from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 with Kernel Tricks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367655"/>
              </a:xfrm>
            </p:spPr>
            <p:txBody>
              <a:bodyPr/>
              <a:lstStyle/>
              <a:p>
                <a:r>
                  <a:rPr lang="en-US" dirty="0"/>
                  <a:t>Note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 is solved in the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𝑧</m:t>
                        </m:r>
                      </m:e>
                    </m:acc>
                  </m:oMath>
                </a14:m>
                <a:r>
                  <a:rPr lang="en-US" dirty="0"/>
                  <a:t> space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Sup>
                          <m:sSubSupPr>
                            <m:ctrlPr>
                              <a:rPr lang="en-US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&gt;0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bSup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m:rPr>
                            <m:sty m:val="p"/>
                          </m:rPr>
                          <a:rPr lang="en-US" i="0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Φ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accent1"/>
                    </a:solidFill>
                  </a:rPr>
                  <a:t>Find a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&gt;0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,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−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∗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</m:sup>
                    </m:sSup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C00000"/>
                        </a:solidFill>
                        <a:latin typeface="Cambria Math" charset="0"/>
                      </a:rPr>
                      <m:t>Φ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We want to avoid the transformation!</a:t>
                </a:r>
              </a:p>
              <a:p>
                <a:endParaRPr lang="en-US" sz="200" dirty="0"/>
              </a:p>
              <a:p>
                <a:r>
                  <a:rPr lang="en-US" dirty="0"/>
                  <a:t>Let’s look at the hypothesis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𝑠𝑖𝑔𝑛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</m:sup>
                        </m:sSup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Φ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sz="20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Still can be computed in the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>
                    <a:solidFill>
                      <a:schemeClr val="tx1"/>
                    </a:solidFill>
                  </a:rPr>
                  <a:t>space!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367655"/>
              </a:xfrm>
              <a:blipFill>
                <a:blip r:embed="rId3"/>
                <a:stretch>
                  <a:fillRect l="-1086" t="-30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1447800" y="4754880"/>
                <a:ext cx="4617720" cy="155702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000" b="0" i="1" smtClean="0"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  <m:sup>
                        <m:r>
                          <a:rPr lang="en-US" sz="2000" b="0" i="1" smtClean="0"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m:rPr>
                        <m:sty m:val="p"/>
                      </m:rPr>
                      <a:rPr lang="en-US" sz="2000" b="0" i="0" smtClean="0">
                        <a:latin typeface="Cambria Math" charset="0"/>
                      </a:rPr>
                      <m:t>Φ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limLoc m:val="subSup"/>
                                <m:supHide m:val="on"/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sSubSup>
                                  <m:sSubSupPr>
                                    <m:ctrlP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𝑛</m:t>
                                    </m:r>
                                  </m:sub>
                                  <m:sup>
                                    <m: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∗</m:t>
                                    </m:r>
                                  </m:sup>
                                </m:sSubSup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&gt;0</m:t>
                                </m:r>
                              </m:sub>
                              <m:sup/>
                              <m:e>
                                <m:sSubSup>
                                  <m:sSubSupPr>
                                    <m:ctrlP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𝑛</m:t>
                                    </m:r>
                                  </m:sub>
                                  <m:sup>
                                    <m: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∗</m:t>
                                    </m:r>
                                  </m:sup>
                                </m:sSubSup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m:rPr>
                                    <m:sty m:val="p"/>
                                  </m:rPr>
                                  <a:rPr lang="en-US" sz="200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Φ</m:t>
                                </m:r>
                                <m:d>
                                  <m:dPr>
                                    <m:ctrlPr>
                                      <a:rPr lang="en-US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0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0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0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nary>
                          </m:e>
                        </m:d>
                      </m:e>
                      <m:sup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bg1"/>
                        </a:solidFill>
                        <a:latin typeface="Cambria Math" charset="0"/>
                      </a:rPr>
                      <m:t>Φ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000" dirty="0"/>
                  <a:t> 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000" i="1"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  <m:sup>
                        <m:r>
                          <a:rPr lang="en-US" sz="2000" i="1"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m:rPr>
                        <m:sty m:val="p"/>
                      </m:rPr>
                      <a:rPr lang="en-US" sz="2000">
                        <a:latin typeface="Cambria Math" charset="0"/>
                      </a:rPr>
                      <m:t>Φ</m:t>
                    </m:r>
                    <m:d>
                      <m:d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Sup>
                              <m:sSubSupPr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sup>
                            </m:sSubSup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&gt;0</m:t>
                            </m:r>
                          </m:sub>
                          <m:sup/>
                          <m:e>
                            <m:sSubSup>
                              <m:sSubSupPr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m:rPr>
                                <m:sty m:val="p"/>
                              </m:rPr>
                              <a:rPr lang="en-US" sz="200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Φ</m:t>
                            </m:r>
                            <m:d>
                              <m:dPr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0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000" i="1">
                                            <a:solidFill>
                                              <a:schemeClr val="bg1"/>
                                            </a:solidFill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d>
                          </m:e>
                        </m:nary>
                      </m:e>
                      <m:sup>
                        <m:r>
                          <m:rPr>
                            <m:sty m:val="p"/>
                          </m:rPr>
                          <a:rPr lang="en-US" sz="2000" b="0" i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T</m:t>
                        </m:r>
                      </m:sup>
                    </m:sSup>
                    <m:r>
                      <m:rPr>
                        <m:sty m:val="p"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Φ</m:t>
                    </m:r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000" dirty="0"/>
                  <a:t> 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000" i="1"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  <m:sup>
                        <m:r>
                          <a:rPr lang="en-US" sz="2000" i="1"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m:rPr>
                        <m:sty m:val="p"/>
                      </m:rPr>
                      <a:rPr lang="en-US" sz="2000">
                        <a:latin typeface="Cambria Math" charset="0"/>
                      </a:rPr>
                      <m:t>Φ</m:t>
                    </m:r>
                    <m:d>
                      <m:d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00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Sup>
                              <m:sSubSupPr>
                                <m:ctrlPr>
                                  <a:rPr lang="en-US" sz="200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000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sz="2000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sup>
                            </m:sSubSup>
                            <m:r>
                              <a:rPr lang="en-US" sz="2000" i="1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&gt;0</m:t>
                            </m:r>
                          </m:sub>
                          <m:sup/>
                          <m:e>
                            <m:sSubSup>
                              <m:sSubSupPr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2000" b="0" i="1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𝐾</m:t>
                            </m:r>
                            <m:r>
                              <a:rPr lang="en-US" sz="2000" b="0" i="0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b="0" i="1" smtClean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smtClean="0">
                                        <a:solidFill>
                                          <a:srgbClr val="FFFF00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2000" b="0" i="1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sz="2000" b="0" i="1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nary>
                      </m:e>
                      <m:sup/>
                    </m:sSup>
                    <m:r>
                      <m:rPr>
                        <m:nor/>
                      </m:rPr>
                      <a:rPr lang="en-US" sz="2000" dirty="0"/>
                      <m:t> </m:t>
                    </m:r>
                  </m:oMath>
                </a14:m>
                <a:r>
                  <a:rPr lang="en-US" sz="2000" dirty="0"/>
                  <a:t> </a:t>
                </a: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7800" y="4754880"/>
                <a:ext cx="4617720" cy="1557020"/>
              </a:xfrm>
              <a:prstGeom prst="roundRect">
                <a:avLst/>
              </a:prstGeom>
              <a:blipFill>
                <a:blip r:embed="rId4"/>
                <a:stretch>
                  <a:fillRect t="-19200" b="-376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/>
          <p:cNvSpPr/>
          <p:nvPr/>
        </p:nvSpPr>
        <p:spPr>
          <a:xfrm>
            <a:off x="1600200" y="5338763"/>
            <a:ext cx="1066800" cy="8077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le 6"/>
              <p:cNvSpPr/>
              <p:nvPr/>
            </p:nvSpPr>
            <p:spPr>
              <a:xfrm>
                <a:off x="6400800" y="4754880"/>
                <a:ext cx="4983480" cy="155702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sz="2000" b="0" i="1" smtClean="0"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sz="2000" b="0" i="1" smtClean="0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000" b="0" i="1" smtClean="0"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latin typeface="Cambria Math" charset="0"/>
                      </a:rPr>
                      <m:t>−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000" b="0" i="1" smtClean="0"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  <m:sup>
                        <m:r>
                          <a:rPr lang="en-US" sz="2000" b="0" i="1" smtClean="0"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m:rPr>
                        <m:sty m:val="p"/>
                      </m:rPr>
                      <a:rPr lang="en-US" sz="2000" b="0" i="0" smtClean="0">
                        <a:latin typeface="Cambria Math" charset="0"/>
                      </a:rPr>
                      <m:t>Φ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b="0" i="1" smtClean="0"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b="0" dirty="0"/>
                  <a:t> 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−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limLoc m:val="subSup"/>
                                <m:supHide m:val="on"/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sSubSup>
                                  <m:sSubSupPr>
                                    <m:ctrlP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𝑚</m:t>
                                    </m:r>
                                  </m:sub>
                                  <m:sup>
                                    <m: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∗</m:t>
                                    </m:r>
                                  </m:sup>
                                </m:sSubSup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&gt;0</m:t>
                                </m:r>
                              </m:sub>
                              <m:sup/>
                              <m:e>
                                <m:sSubSup>
                                  <m:sSubSupPr>
                                    <m:ctrlPr>
                                      <a:rPr lang="en-US" sz="200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𝑚</m:t>
                                    </m:r>
                                  </m:sub>
                                  <m:sup>
                                    <m: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∗</m:t>
                                    </m:r>
                                  </m:sup>
                                </m:sSubSup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𝑚</m:t>
                                    </m:r>
                                  </m:sub>
                                </m:sSub>
                                <m:r>
                                  <m:rPr>
                                    <m:sty m:val="p"/>
                                  </m:rPr>
                                  <a:rPr lang="en-US" sz="200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Φ</m:t>
                                </m:r>
                                <m:d>
                                  <m:dPr>
                                    <m:ctrlP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0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0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0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charset="0"/>
                                          </a:rPr>
                                          <m:t>𝑚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nary>
                          </m:e>
                        </m:d>
                      </m:e>
                      <m:sup>
                        <m:r>
                          <m:rPr>
                            <m:sty m:val="p"/>
                          </m:rPr>
                          <a:rPr lang="en-US" sz="2000" b="0" i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T</m:t>
                        </m:r>
                      </m:sup>
                    </m:sSup>
                    <m:r>
                      <m:rPr>
                        <m:sty m:val="p"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Φ</m:t>
                    </m:r>
                    <m:d>
                      <m:d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 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−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Sup>
                          <m:sSubSupPr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𝑚</m:t>
                            </m:r>
                          </m:sub>
                          <m:sup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&gt;0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𝑚</m:t>
                            </m:r>
                          </m:sub>
                          <m:sup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bSup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𝑚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𝐾</m:t>
                        </m:r>
                        <m:r>
                          <a:rPr lang="en-US" sz="2000" b="0" i="1" smtClean="0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𝑚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sz="2000" dirty="0"/>
                  <a:t> </a:t>
                </a:r>
              </a:p>
            </p:txBody>
          </p:sp>
        </mc:Choice>
        <mc:Fallback xmlns="">
          <p:sp>
            <p:nvSpPr>
              <p:cNvPr id="7" name="Rounded 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0800" y="4754880"/>
                <a:ext cx="4983480" cy="1557020"/>
              </a:xfrm>
              <a:prstGeom prst="roundRect">
                <a:avLst/>
              </a:prstGeom>
              <a:blipFill rotWithShape="0">
                <a:blip r:embed="rId5"/>
                <a:stretch>
                  <a:fillRect b="-338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/>
          <p:cNvSpPr/>
          <p:nvPr/>
        </p:nvSpPr>
        <p:spPr>
          <a:xfrm>
            <a:off x="6400800" y="5386865"/>
            <a:ext cx="411480" cy="8077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5298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632A9-8C1A-8A44-9EAF-868A5FA4E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Kernel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ECF68A6-7C26-1945-B084-6458AAED70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189539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Q-</a:t>
                </a:r>
                <a:r>
                  <a:rPr lang="en-US" dirty="0" err="1"/>
                  <a:t>th</a:t>
                </a:r>
                <a:r>
                  <a:rPr lang="en-US" dirty="0"/>
                  <a:t> order Polynomial kernel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𝐾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Φ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𝑄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𝑄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 corresponding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solidFill>
                          <a:schemeClr val="accent1"/>
                        </a:solidFill>
                        <a:latin typeface="Cambria Math" charset="0"/>
                      </a:rPr>
                      <m:t>Φ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Q-</a:t>
                </a:r>
                <a:r>
                  <a:rPr lang="en-US" dirty="0" err="1"/>
                  <a:t>th</a:t>
                </a:r>
                <a:r>
                  <a:rPr lang="en-US" dirty="0"/>
                  <a:t> order polynomial transform</a:t>
                </a:r>
              </a:p>
              <a:p>
                <a:pPr lvl="1"/>
                <a:endParaRPr lang="en-US" sz="700" dirty="0"/>
              </a:p>
              <a:p>
                <a:r>
                  <a:rPr lang="en-US" dirty="0"/>
                  <a:t>Gaussian RBF Kernel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𝐾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Φ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−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𝛾</m:t>
                            </m:r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  <m:sup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p>
                            </m:sSup>
                          </m:sup>
                        </m:sSup>
                      </m:fName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 </m:t>
                        </m:r>
                      </m:e>
                    </m:func>
                  </m:oMath>
                </a14:m>
                <a:endParaRPr lang="en-US" sz="1200" dirty="0"/>
              </a:p>
              <a:p>
                <a:pPr lvl="1"/>
                <a:r>
                  <a:rPr lang="en-US" dirty="0"/>
                  <a:t>The corresponding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solidFill>
                          <a:schemeClr val="accent1"/>
                        </a:solidFill>
                        <a:latin typeface="Cambria Math" charset="0"/>
                      </a:rPr>
                      <m:t>Φ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sup>
                    </m:sSup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1,</m:t>
                        </m:r>
                        <m:rad>
                          <m:radPr>
                            <m:degHide m:val="on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bg-BG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num>
                              <m:den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den>
                            </m:f>
                          </m:e>
                        </m:ra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ad>
                          <m:radPr>
                            <m:degHide m:val="on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bg-BG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2!</m:t>
                                </m:r>
                              </m:den>
                            </m:f>
                          </m:e>
                        </m:rad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,…</m:t>
                        </m:r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When we plug in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𝐾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/>
                  <a:t> in dual SVM</a:t>
                </a:r>
              </a:p>
              <a:p>
                <a:pPr lvl="1"/>
                <a:r>
                  <a:rPr lang="en-US" dirty="0"/>
                  <a:t>We are finding the </a:t>
                </a:r>
                <a:r>
                  <a:rPr lang="en-US" dirty="0">
                    <a:solidFill>
                      <a:srgbClr val="C00000"/>
                    </a:solidFill>
                  </a:rPr>
                  <a:t>max-margin</a:t>
                </a:r>
                <a:r>
                  <a:rPr lang="en-US" dirty="0"/>
                  <a:t> separator in an </a:t>
                </a:r>
                <a:r>
                  <a:rPr lang="en-US" dirty="0">
                    <a:solidFill>
                      <a:srgbClr val="C00000"/>
                    </a:solidFill>
                  </a:rPr>
                  <a:t>infinite dimensional </a:t>
                </a:r>
                <a:r>
                  <a:rPr lang="en-US" dirty="0"/>
                  <a:t>space</a:t>
                </a:r>
              </a:p>
              <a:p>
                <a:pPr lvl="1"/>
                <a:r>
                  <a:rPr lang="en-US" dirty="0"/>
                  <a:t>Seems to introduce infinite generalization error?</a:t>
                </a:r>
              </a:p>
              <a:p>
                <a:pPr lvl="2"/>
                <a:r>
                  <a:rPr lang="en-US" dirty="0"/>
                  <a:t>Maximizing margin help mitigate this issue</a:t>
                </a:r>
              </a:p>
              <a:p>
                <a:pPr lvl="2"/>
                <a:r>
                  <a:rPr lang="en-US" dirty="0"/>
                  <a:t>The number of support vectors provides indicators on the generalization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FECF68A6-7C26-1945-B084-6458AAED70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189539"/>
              </a:xfrm>
              <a:blipFill rotWithShape="0">
                <a:blip r:embed="rId2"/>
                <a:stretch>
                  <a:fillRect l="-1043" t="-1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609473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 Vectors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749424"/>
                <a:ext cx="10515600" cy="5174265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&gt;0</m:t>
                    </m:r>
                  </m:oMath>
                </a14:m>
                <a:r>
                  <a:rPr lang="zh-TW" alt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altLang="zh-TW" dirty="0"/>
                  <a:t>=&gt;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altLang="zh-TW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altLang="zh-TW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altLang="zh-TW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altLang="zh-TW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altLang="zh-TW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altLang="zh-TW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altLang="zh-TW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is a support vector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sup>
                            </m:sSup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=1−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𝜉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  </a:t>
                </a:r>
              </a:p>
              <a:p>
                <a:r>
                  <a:rPr lang="en-US" dirty="0"/>
                  <a:t>SVM classifier can be expressed using support vectors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𝑔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𝑠𝑖𝑔𝑛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Sup>
                              <m:sSubSupPr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sup>
                            </m:sSubSup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&gt;0</m:t>
                            </m:r>
                          </m:sub>
                          <m:sup/>
                          <m:e>
                            <m:sSubSup>
                              <m:sSub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𝐾</m:t>
                            </m:r>
                            <m:r>
                              <a:rPr lang="en-US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nary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))</m:t>
                        </m:r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dirty="0"/>
                  <a:t>Connection to generalization error through </a:t>
                </a:r>
                <a:r>
                  <a:rPr lang="en-US" b="1" dirty="0">
                    <a:solidFill>
                      <a:schemeClr val="accent2"/>
                    </a:solidFill>
                  </a:rPr>
                  <a:t>LOOCV</a:t>
                </a:r>
              </a:p>
              <a:p>
                <a:endParaRPr lang="en-US" b="1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749424"/>
                <a:ext cx="10515600" cy="5174265"/>
              </a:xfrm>
              <a:blipFill>
                <a:blip r:embed="rId3"/>
                <a:stretch>
                  <a:fillRect l="-1086" t="-2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6497B855-E6D9-C449-80E4-B1BD762646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1961" y="4457262"/>
            <a:ext cx="2278972" cy="226607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32D2974-C67F-ACD8-810E-7B54CDAC1C16}"/>
                  </a:ext>
                </a:extLst>
              </p:cNvPr>
              <p:cNvSpPr txBox="1"/>
              <p:nvPr/>
            </p:nvSpPr>
            <p:spPr>
              <a:xfrm>
                <a:off x="3333439" y="5031895"/>
                <a:ext cx="6097248" cy="7815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𝐿𝑂𝑂𝐶𝑉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≤</m:t>
                      </m:r>
                      <m:f>
                        <m:fPr>
                          <m:ctrlPr>
                            <a:rPr lang="bg-BG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# </m:t>
                          </m:r>
                          <m:r>
                            <m:rPr>
                              <m:nor/>
                            </m:rPr>
                            <a:rPr lang="en-US" sz="2400" b="0" i="0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support</m:t>
                          </m:r>
                          <m:r>
                            <m:rPr>
                              <m:nor/>
                            </m:rPr>
                            <a:rPr lang="en-US" sz="2400" b="0" i="0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2400" b="0" i="0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vectors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𝑁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32D2974-C67F-ACD8-810E-7B54CDAC1C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3439" y="5031895"/>
                <a:ext cx="6097248" cy="781561"/>
              </a:xfrm>
              <a:prstGeom prst="rect">
                <a:avLst/>
              </a:prstGeom>
              <a:blipFill>
                <a:blip r:embed="rId5"/>
                <a:stretch>
                  <a:fillRect t="-3226" b="-80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76597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/>
              <p:cNvSpPr txBox="1">
                <a:spLocks/>
              </p:cNvSpPr>
              <p:nvPr/>
            </p:nvSpPr>
            <p:spPr>
              <a:xfrm>
                <a:off x="7502209" y="1976385"/>
                <a:ext cx="4689791" cy="87615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77500" lnSpcReduction="2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/>
                  <a:buNone/>
                </a:pPr>
                <a14:m>
                  <m:oMath xmlns:m="http://schemas.openxmlformats.org/officeDocument/2006/math">
                    <m:r>
                      <a:rPr lang="en-US" sz="3600" i="1" smtClean="0">
                        <a:latin typeface="Cambria Math" charset="0"/>
                      </a:rPr>
                      <m:t>𝜃</m:t>
                    </m:r>
                  </m:oMath>
                </a14:m>
                <a:r>
                  <a:rPr lang="en-US" sz="3600" dirty="0"/>
                  <a:t>: </a:t>
                </a:r>
                <a:r>
                  <a:rPr lang="en-US" sz="3600" dirty="0">
                    <a:solidFill>
                      <a:srgbClr val="C00000"/>
                    </a:solidFill>
                  </a:rPr>
                  <a:t>activation function</a:t>
                </a:r>
              </a:p>
              <a:p>
                <a:pPr marL="0" indent="0">
                  <a:buFont typeface="Arial"/>
                  <a:buNone/>
                </a:pPr>
                <a:r>
                  <a:rPr lang="en-US" dirty="0"/>
                  <a:t>(Specify the “activation” of the neuron)</a:t>
                </a:r>
              </a:p>
            </p:txBody>
          </p:sp>
        </mc:Choice>
        <mc:Fallback xmlns="">
          <p:sp>
            <p:nvSpPr>
              <p:cNvPr id="7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2209" y="1976385"/>
                <a:ext cx="4689791" cy="876151"/>
              </a:xfrm>
              <a:prstGeom prst="rect">
                <a:avLst/>
              </a:prstGeom>
              <a:blipFill rotWithShape="0">
                <a:blip r:embed="rId2"/>
                <a:stretch>
                  <a:fillRect l="-1691" t="-18750" r="-390" b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/>
          <p:cNvGrpSpPr/>
          <p:nvPr/>
        </p:nvGrpSpPr>
        <p:grpSpPr>
          <a:xfrm>
            <a:off x="289560" y="2011680"/>
            <a:ext cx="7264426" cy="4005411"/>
            <a:chOff x="289560" y="2011680"/>
            <a:chExt cx="7264426" cy="4005411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9560" y="2011680"/>
              <a:ext cx="7264426" cy="4005411"/>
            </a:xfrm>
            <a:prstGeom prst="rect">
              <a:avLst/>
            </a:prstGeom>
          </p:spPr>
        </p:pic>
        <p:sp>
          <p:nvSpPr>
            <p:cNvPr id="9" name="Rounded Rectangle 8"/>
            <p:cNvSpPr/>
            <p:nvPr/>
          </p:nvSpPr>
          <p:spPr>
            <a:xfrm>
              <a:off x="6609106" y="4014385"/>
              <a:ext cx="944880" cy="11430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3993" y="3540675"/>
            <a:ext cx="3881471" cy="2296245"/>
          </a:xfrm>
          <a:prstGeom prst="rect">
            <a:avLst/>
          </a:prstGeom>
        </p:spPr>
      </p:pic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1156546" y="6302301"/>
            <a:ext cx="8546254" cy="66068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We mostly focus on </a:t>
            </a:r>
            <a:r>
              <a:rPr lang="en-US" dirty="0">
                <a:solidFill>
                  <a:srgbClr val="C00000"/>
                </a:solidFill>
              </a:rPr>
              <a:t>feed-forward</a:t>
            </a:r>
            <a:r>
              <a:rPr lang="en-US" dirty="0"/>
              <a:t> network structure</a:t>
            </a:r>
          </a:p>
        </p:txBody>
      </p:sp>
    </p:spTree>
    <p:extLst>
      <p:ext uri="{BB962C8B-B14F-4D97-AF65-F5344CB8AC3E}">
        <p14:creationId xmlns:p14="http://schemas.microsoft.com/office/powerpoint/2010/main" val="10302007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Notations of Neural Networks (NN)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sz="2400" b="0" dirty="0"/>
                  <a:t>Notations: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ℓ=0</m:t>
                    </m:r>
                  </m:oMath>
                </a14:m>
                <a:r>
                  <a:rPr lang="en-US" b="0" dirty="0">
                    <a:solidFill>
                      <a:schemeClr val="accent1"/>
                    </a:solidFill>
                  </a:rPr>
                  <a:t> to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𝐿</m:t>
                    </m:r>
                  </m:oMath>
                </a14:m>
                <a:r>
                  <a:rPr lang="en-US" b="0" dirty="0"/>
                  <a:t>: layer</a:t>
                </a:r>
              </a:p>
              <a:p>
                <a:pPr lvl="1"/>
                <a:endParaRPr lang="en-US" sz="1300" b="0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𝑑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p>
                  </m:oMath>
                </a14:m>
                <a:r>
                  <a:rPr lang="en-US" dirty="0"/>
                  <a:t>: dimension of layer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ℓ</m:t>
                    </m:r>
                  </m:oMath>
                </a14:m>
                <a:endParaRPr lang="en-US" dirty="0"/>
              </a:p>
              <a:p>
                <a:pPr lvl="1"/>
                <a:endParaRPr lang="en-US" sz="1300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p>
                    <m:r>
                      <a:rPr lang="en-US">
                        <a:latin typeface="Cambria Math" charset="0"/>
                      </a:rPr>
                      <m:t>:</m:t>
                    </m:r>
                  </m:oMath>
                </a14:m>
                <a:r>
                  <a:rPr lang="en-US" dirty="0"/>
                  <a:t> the nodes in layer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ℓ</m:t>
                    </m:r>
                  </m:oMath>
                </a14:m>
                <a:endParaRPr lang="en-US" dirty="0"/>
              </a:p>
              <a:p>
                <a:pPr lvl="1"/>
                <a:endParaRPr lang="en-US" sz="1200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bSup>
                  </m:oMath>
                </a14:m>
                <a:r>
                  <a:rPr lang="en-US" dirty="0"/>
                  <a:t>: weights; characterize hypothesis in NN </a:t>
                </a:r>
              </a:p>
              <a:p>
                <a:pPr lvl="1"/>
                <a:endParaRPr lang="en-US" sz="1200" b="0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 (ℓ)</m:t>
                        </m:r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is-I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=0</m:t>
                        </m:r>
                      </m:sub>
                      <m:sup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(ℓ−1)</m:t>
                            </m:r>
                          </m:sup>
                        </m:sSup>
                      </m:sup>
                      <m:e>
                        <m:sSubSup>
                          <m:sSub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(ℓ)</m:t>
                            </m:r>
                          </m:sup>
                        </m:sSubSup>
                        <m:sSubSup>
                          <m:sSub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(ℓ−1)</m:t>
                            </m:r>
                          </m:sup>
                        </m:sSubSup>
                      </m:e>
                    </m:nary>
                  </m:oMath>
                </a14:m>
                <a:r>
                  <a:rPr lang="en-US" dirty="0"/>
                  <a:t>: linear signals</a:t>
                </a:r>
              </a:p>
              <a:p>
                <a:pPr lvl="1"/>
                <a:endParaRPr lang="en-US" sz="1200" b="0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𝜃</m:t>
                    </m:r>
                  </m:oMath>
                </a14:m>
                <a:r>
                  <a:rPr lang="en-US" dirty="0"/>
                  <a:t>: activation function</a:t>
                </a:r>
              </a:p>
              <a:p>
                <a:pPr lvl="2"/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bSup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𝜃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𝑗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ℓ</m:t>
                                </m:r>
                              </m:e>
                            </m:d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 </m:t>
                            </m:r>
                          </m:sup>
                        </m:sSubSup>
                      </m:e>
                    </m:d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 </m:t>
                    </m:r>
                  </m:oMath>
                </a14:m>
                <a:endParaRPr lang="en-US" sz="2400" b="0" i="1" dirty="0">
                  <a:solidFill>
                    <a:schemeClr val="accent1"/>
                  </a:solidFill>
                  <a:latin typeface="Cambria Math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 rotWithShape="0">
                <a:blip r:embed="rId3"/>
                <a:stretch>
                  <a:fillRect l="-812" t="-16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8208" y="4490490"/>
            <a:ext cx="3462868" cy="2083174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7304577" y="1384980"/>
            <a:ext cx="4638348" cy="2821176"/>
            <a:chOff x="7179730" y="1825247"/>
            <a:chExt cx="4638348" cy="2821176"/>
          </a:xfrm>
        </p:grpSpPr>
        <p:grpSp>
          <p:nvGrpSpPr>
            <p:cNvPr id="6" name="Group 5"/>
            <p:cNvGrpSpPr/>
            <p:nvPr/>
          </p:nvGrpSpPr>
          <p:grpSpPr>
            <a:xfrm>
              <a:off x="7179730" y="1825247"/>
              <a:ext cx="4622025" cy="2821176"/>
              <a:chOff x="-35994" y="4014385"/>
              <a:chExt cx="7589980" cy="4675831"/>
            </a:xfrm>
          </p:grpSpPr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35994" y="4684805"/>
                <a:ext cx="7264426" cy="4005411"/>
              </a:xfrm>
              <a:prstGeom prst="rect">
                <a:avLst/>
              </a:prstGeom>
            </p:spPr>
          </p:pic>
          <p:sp>
            <p:nvSpPr>
              <p:cNvPr id="9" name="Rounded Rectangle 8"/>
              <p:cNvSpPr/>
              <p:nvPr/>
            </p:nvSpPr>
            <p:spPr>
              <a:xfrm>
                <a:off x="6609106" y="4014385"/>
                <a:ext cx="944880" cy="1143000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" name="Rectangle 3"/>
            <p:cNvSpPr/>
            <p:nvPr/>
          </p:nvSpPr>
          <p:spPr>
            <a:xfrm>
              <a:off x="10666611" y="3438085"/>
              <a:ext cx="1151467" cy="74506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22221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Forward Propagation (evaluate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h</m:t>
                    </m:r>
                    <m:r>
                      <a:rPr lang="en-US" b="0" i="1" smtClean="0"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3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 Neural network hypothesis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h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is characterized by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𝑗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ℓ</m:t>
                                </m:r>
                              </m:e>
                            </m:d>
                          </m:sup>
                        </m:sSubSup>
                      </m:e>
                    </m:d>
                  </m:oMath>
                </a14:m>
                <a:r>
                  <a:rPr lang="en-US" dirty="0"/>
                  <a:t>   </a:t>
                </a:r>
              </a:p>
              <a:p>
                <a:r>
                  <a:rPr lang="en-US" dirty="0"/>
                  <a:t>How to evaluate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h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?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4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8634" y="2924314"/>
            <a:ext cx="9031458" cy="94204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8634" y="3946790"/>
            <a:ext cx="5474961" cy="256883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/>
              <p:cNvSpPr/>
              <p:nvPr/>
            </p:nvSpPr>
            <p:spPr>
              <a:xfrm>
                <a:off x="7339167" y="4737100"/>
                <a:ext cx="4555067" cy="1574800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Given weights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bSup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(0)</m:t>
                        </m:r>
                      </m:sup>
                    </m:sSup>
                    <m:r>
                      <a:rPr lang="en-US" sz="2400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acc>
                      <m:accPr>
                        <m:chr m:val="⃗"/>
                        <m:ctrlP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sz="2400" dirty="0"/>
                  <a:t>, we can calculate all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d>
                          <m:dPr>
                            <m:ctrlPr>
                              <a:rPr lang="en-US" sz="24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ℓ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𝑠</m:t>
                            </m:r>
                          </m:e>
                        </m:acc>
                      </m:e>
                      <m:sup>
                        <m: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400" dirty="0"/>
                  <a:t>through forward propagation.</a:t>
                </a:r>
              </a:p>
            </p:txBody>
          </p:sp>
        </mc:Choice>
        <mc:Fallback xmlns="">
          <p:sp>
            <p:nvSpPr>
              <p:cNvPr id="6" name="Rounded 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9167" y="4737100"/>
                <a:ext cx="4555067" cy="1574800"/>
              </a:xfrm>
              <a:prstGeom prst="roundRect">
                <a:avLst/>
              </a:prstGeom>
              <a:blipFill rotWithShape="0">
                <a:blip r:embed="rId7"/>
                <a:stretch>
                  <a:fillRect r="-668" b="-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930384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Backpropagation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Recall that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g-BG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𝑊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num>
                      <m:den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𝑗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ℓ</m:t>
                                </m:r>
                              </m:e>
                            </m:d>
                          </m:sup>
                        </m:sSubSup>
                      </m:den>
                    </m:f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bSup>
                      <m:sSubSupPr>
                        <m:ctrlP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bSup>
                    <m:sSubSup>
                      <m:sSubSup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(ℓ−1)</m:t>
                        </m:r>
                      </m:sup>
                    </m:sSubSup>
                  </m:oMath>
                </a14:m>
                <a:r>
                  <a:rPr lang="en-US" dirty="0">
                    <a:solidFill>
                      <a:srgbClr val="00B050"/>
                    </a:solidFill>
                  </a:rPr>
                  <a:t> </a:t>
                </a:r>
              </a:p>
              <a:p>
                <a:r>
                  <a:rPr lang="en-US" dirty="0"/>
                  <a:t>Backpropagation Algorithm </a:t>
                </a:r>
              </a:p>
              <a:p>
                <a:pPr lvl="1"/>
                <a:r>
                  <a:rPr lang="en-US" dirty="0"/>
                  <a:t>Initialize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bSup>
                    <m:r>
                      <a:rPr lang="en-US" b="0" i="1" smtClean="0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dirty="0"/>
                  <a:t>randomly</a:t>
                </a:r>
              </a:p>
              <a:p>
                <a:pPr lvl="1"/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𝑡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=1</m:t>
                    </m:r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𝑇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:r>
                  <a:rPr lang="en-US" sz="2400" dirty="0"/>
                  <a:t>Randomly pick a point from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400" dirty="0"/>
                  <a:t>(for stochastic gradient descent)</a:t>
                </a:r>
              </a:p>
              <a:p>
                <a:pPr lvl="2"/>
                <a:r>
                  <a:rPr lang="en-US" sz="2400" dirty="0">
                    <a:solidFill>
                      <a:srgbClr val="00B050"/>
                    </a:solidFill>
                  </a:rPr>
                  <a:t>Forward propagation: Calculate all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bSup>
                  </m:oMath>
                </a14:m>
                <a:r>
                  <a:rPr lang="en-US" sz="2400" dirty="0">
                    <a:solidFill>
                      <a:srgbClr val="00B050"/>
                    </a:solidFill>
                  </a:rPr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𝑠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bSup>
                  </m:oMath>
                </a14:m>
                <a:endParaRPr lang="en-US" sz="2400" dirty="0"/>
              </a:p>
              <a:p>
                <a:pPr lvl="2"/>
                <a:r>
                  <a:rPr lang="en-US" sz="2400" dirty="0">
                    <a:solidFill>
                      <a:schemeClr val="accent2"/>
                    </a:solidFill>
                  </a:rPr>
                  <a:t>Backward propagation: Calculate all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𝛿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bSup>
                  </m:oMath>
                </a14:m>
                <a:endParaRPr lang="en-US" sz="2400" dirty="0"/>
              </a:p>
              <a:p>
                <a:pPr lvl="2"/>
                <a:r>
                  <a:rPr lang="en-US" sz="2400" dirty="0"/>
                  <a:t>Update the weights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bSup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←</m:t>
                    </m:r>
                    <m:sSubSup>
                      <m:sSub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bSup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−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𝜂</m:t>
                    </m:r>
                    <m:sSubSup>
                      <m:sSubSupPr>
                        <m:ctrlPr>
                          <a:rPr lang="en-US" sz="24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𝛿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  <m:sup>
                        <m:d>
                          <m:dPr>
                            <m:ctrlPr>
                              <a:rPr lang="en-US" sz="24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ℓ</m:t>
                            </m:r>
                          </m:e>
                        </m:d>
                      </m:sup>
                    </m:sSubSup>
                    <m:sSubSup>
                      <m:sSubSupPr>
                        <m:ctrlP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(ℓ−1)</m:t>
                        </m:r>
                      </m:sup>
                    </m:sSubSup>
                  </m:oMath>
                </a14:m>
                <a:endParaRPr lang="en-US" sz="2400" dirty="0"/>
              </a:p>
              <a:p>
                <a:pPr lvl="1"/>
                <a:r>
                  <a:rPr lang="en-US" sz="2800" dirty="0"/>
                  <a:t>Return the weights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086" t="-2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937939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1034932" cy="4939449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Backpropagation</a:t>
                </a:r>
              </a:p>
              <a:p>
                <a:pPr lvl="1"/>
                <a:r>
                  <a:rPr lang="en-US" dirty="0">
                    <a:solidFill>
                      <a:schemeClr val="accent1"/>
                    </a:solidFill>
                  </a:rPr>
                  <a:t>gradient descent </a:t>
                </a:r>
                <a:r>
                  <a:rPr lang="en-US" dirty="0"/>
                  <a:t>with efficient gradient computation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en-US" dirty="0"/>
                  <a:t> is </a:t>
                </a:r>
                <a:r>
                  <a:rPr lang="en-US" dirty="0">
                    <a:solidFill>
                      <a:srgbClr val="C00000"/>
                    </a:solidFill>
                  </a:rPr>
                  <a:t>not convex </a:t>
                </a:r>
                <a:r>
                  <a:rPr lang="en-US" dirty="0"/>
                  <a:t>in weights</a:t>
                </a:r>
              </a:p>
              <a:p>
                <a:pPr lvl="1"/>
                <a:r>
                  <a:rPr lang="en-US" dirty="0"/>
                  <a:t>Gradient descent doesn’t guarantee to converge to global optimal</a:t>
                </a:r>
              </a:p>
              <a:p>
                <a:pPr marL="1200150" lvl="2" indent="-285750">
                  <a:buFont typeface="Arial" charset="0"/>
                  <a:buChar char="•"/>
                </a:pPr>
                <a:r>
                  <a:rPr lang="en-US" sz="2400" dirty="0"/>
                  <a:t>Run it many times</a:t>
                </a:r>
              </a:p>
              <a:p>
                <a:pPr marL="1200150" lvl="2" indent="-285750">
                  <a:buFont typeface="Arial" charset="0"/>
                  <a:buChar char="•"/>
                </a:pPr>
                <a:r>
                  <a:rPr lang="en-US" sz="2400" dirty="0"/>
                  <a:t>choose better different initializations (initialization matters)</a:t>
                </a: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dirty="0"/>
                  <a:t>Regularization</a:t>
                </a:r>
              </a:p>
              <a:p>
                <a:pPr marL="742950" lvl="1" indent="-285750">
                  <a:buFont typeface="Arial" charset="0"/>
                  <a:buChar char="•"/>
                </a:pPr>
                <a:r>
                  <a:rPr lang="en-US" dirty="0"/>
                  <a:t>Weight-based regularization, early stopping, dropout, adding noise, </a:t>
                </a:r>
                <a:r>
                  <a:rPr lang="en-US" dirty="0" err="1"/>
                  <a:t>etc</a:t>
                </a:r>
                <a:endParaRPr lang="en-US" dirty="0"/>
              </a:p>
              <a:p>
                <a:pPr marL="742950" lvl="1" indent="-285750">
                  <a:buFont typeface="Arial" charset="0"/>
                  <a:buChar char="•"/>
                </a:pPr>
                <a:endParaRPr lang="en-US" dirty="0"/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dirty="0"/>
                  <a:t>Deep learning</a:t>
                </a:r>
              </a:p>
              <a:p>
                <a:pPr marL="742950" lvl="1" indent="-285750">
                  <a:buFont typeface="Arial" charset="0"/>
                  <a:buChar char="•"/>
                </a:pPr>
                <a:r>
                  <a:rPr lang="en-US" dirty="0"/>
                  <a:t>Neural Networks with many layers</a:t>
                </a:r>
              </a:p>
              <a:p>
                <a:pPr marL="742950" lvl="1" indent="-285750">
                  <a:buFont typeface="Arial" charset="0"/>
                  <a:buChar char="•"/>
                </a:pPr>
                <a:r>
                  <a:rPr lang="en-US" dirty="0"/>
                  <a:t>Enable hierarchical representations of data</a:t>
                </a:r>
              </a:p>
              <a:p>
                <a:pPr lvl="2"/>
                <a:endParaRPr lang="en-US" dirty="0"/>
              </a:p>
              <a:p>
                <a:pPr lvl="2"/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1034932" cy="4939449"/>
              </a:xfrm>
              <a:blipFill>
                <a:blip r:embed="rId3"/>
                <a:stretch>
                  <a:fillRect l="-1034" t="-2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D0A9A2A1-DBD1-9C4B-8592-25E5AE0053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7862" y="5114693"/>
            <a:ext cx="2701982" cy="1650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766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Deep Neural Network</a:t>
            </a: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998200" cy="4351338"/>
          </a:xfrm>
        </p:spPr>
        <p:txBody>
          <a:bodyPr/>
          <a:lstStyle/>
          <a:p>
            <a:r>
              <a:rPr lang="en-US" dirty="0"/>
              <a:t>“Shallow” neural network is powerful (universal approximation theorem holds with a single hidden layer). Why “deep” neural networks?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200" y="3274459"/>
            <a:ext cx="5390800" cy="329271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366937" y="3047187"/>
            <a:ext cx="467225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Each layer captures </a:t>
            </a:r>
            <a:r>
              <a:rPr lang="en-US" sz="2800" dirty="0">
                <a:solidFill>
                  <a:srgbClr val="C00000"/>
                </a:solidFill>
              </a:rPr>
              <a:t>features</a:t>
            </a:r>
          </a:p>
          <a:p>
            <a:r>
              <a:rPr lang="en-US" sz="2800" dirty="0"/>
              <a:t>of the previous layers.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406394" y="4136231"/>
            <a:ext cx="523008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We can use “raw data” (e.g., pixels of an image) as input. The hidden layer are extracting the </a:t>
            </a:r>
            <a:r>
              <a:rPr lang="en-US" sz="2800" dirty="0">
                <a:solidFill>
                  <a:srgbClr val="C00000"/>
                </a:solidFill>
              </a:rPr>
              <a:t>features.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406393" y="5808630"/>
            <a:ext cx="578560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Design different </a:t>
            </a:r>
            <a:r>
              <a:rPr lang="en-US" sz="2800" dirty="0">
                <a:solidFill>
                  <a:srgbClr val="C00000"/>
                </a:solidFill>
              </a:rPr>
              <a:t>network architectures </a:t>
            </a:r>
            <a:r>
              <a:rPr lang="en-US" sz="2800" dirty="0"/>
              <a:t>to incorporate domain knowledge.</a:t>
            </a:r>
            <a:endParaRPr lang="en-US" sz="28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2972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ACC42-C015-6C49-9207-DA9A1F8EC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Logistics: Exam Policies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E2FF72-561F-A74E-82A3-57517E175C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r>
              <a:rPr lang="en-US" dirty="0"/>
              <a:t>Similar to Exam 1, I might arrange random seat assignments</a:t>
            </a:r>
          </a:p>
          <a:p>
            <a:pPr lvl="1"/>
            <a:r>
              <a:rPr lang="en-US" dirty="0"/>
              <a:t>Will be announced on Piazza the night before the exam if I do</a:t>
            </a:r>
          </a:p>
          <a:p>
            <a:pPr lvl="1"/>
            <a:endParaRPr lang="en-US" dirty="0"/>
          </a:p>
          <a:p>
            <a:r>
              <a:rPr lang="en-US" dirty="0"/>
              <a:t>If you prefer a left-handed seat, input your id on the following form:</a:t>
            </a:r>
          </a:p>
          <a:p>
            <a:pPr lvl="1"/>
            <a:r>
              <a:rPr lang="en-US" dirty="0">
                <a:hlinkClick r:id="rId2"/>
              </a:rPr>
              <a:t>https://forms.gle/23247jWkqWmSSj8r7</a:t>
            </a:r>
            <a:endParaRPr lang="en-US" dirty="0"/>
          </a:p>
          <a:p>
            <a:pPr lvl="1"/>
            <a:r>
              <a:rPr lang="en-US" dirty="0"/>
              <a:t>Please submit by Wednesday noon</a:t>
            </a:r>
          </a:p>
          <a:p>
            <a:pPr lvl="1"/>
            <a:r>
              <a:rPr lang="en-US" dirty="0"/>
              <a:t>The same form as in Exam 1</a:t>
            </a:r>
          </a:p>
          <a:p>
            <a:pPr lvl="1"/>
            <a:r>
              <a:rPr lang="en-US" dirty="0"/>
              <a:t>If you have done so in Exam 1, no need to do it again</a:t>
            </a:r>
          </a:p>
          <a:p>
            <a:pPr lvl="1"/>
            <a:r>
              <a:rPr lang="en-US" dirty="0"/>
              <a:t>The link is on a pinned Piazza post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98658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Techniques in Improving Deep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US" dirty="0"/>
              <a:t>Regularization to mitigate overfitting</a:t>
            </a:r>
          </a:p>
          <a:p>
            <a:pPr lvl="1"/>
            <a:r>
              <a:rPr lang="en-US" dirty="0"/>
              <a:t>Weight-based, early stopping, dropout, </a:t>
            </a:r>
            <a:r>
              <a:rPr lang="en-US" dirty="0" err="1"/>
              <a:t>etc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Incorporating domain knowledges</a:t>
            </a:r>
          </a:p>
          <a:p>
            <a:pPr lvl="1"/>
            <a:r>
              <a:rPr lang="en-US" dirty="0"/>
              <a:t>Network architectures (e.g., Convolutional Neural Nets)</a:t>
            </a:r>
          </a:p>
          <a:p>
            <a:pPr lvl="1"/>
            <a:endParaRPr lang="en-US" dirty="0"/>
          </a:p>
          <a:p>
            <a:r>
              <a:rPr lang="en-US" dirty="0"/>
              <a:t>Improving computation with huge amount of data</a:t>
            </a:r>
          </a:p>
          <a:p>
            <a:pPr lvl="1"/>
            <a:r>
              <a:rPr lang="en-US" dirty="0"/>
              <a:t>Hardware architecture to improve parallel computation</a:t>
            </a:r>
          </a:p>
          <a:p>
            <a:endParaRPr lang="en-US" dirty="0"/>
          </a:p>
          <a:p>
            <a:r>
              <a:rPr lang="en-US" dirty="0"/>
              <a:t>Improving gradient-based optimization</a:t>
            </a:r>
          </a:p>
          <a:p>
            <a:pPr lvl="1"/>
            <a:r>
              <a:rPr lang="en-US" dirty="0"/>
              <a:t>Choosing better </a:t>
            </a:r>
            <a:r>
              <a:rPr lang="en-US" dirty="0">
                <a:solidFill>
                  <a:srgbClr val="C00000"/>
                </a:solidFill>
              </a:rPr>
              <a:t>initialization</a:t>
            </a:r>
            <a:r>
              <a:rPr lang="en-US" dirty="0"/>
              <a:t> points</a:t>
            </a:r>
          </a:p>
        </p:txBody>
      </p:sp>
    </p:spTree>
    <p:extLst>
      <p:ext uri="{BB962C8B-B14F-4D97-AF65-F5344CB8AC3E}">
        <p14:creationId xmlns:p14="http://schemas.microsoft.com/office/powerpoint/2010/main" val="837631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 Questions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144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674E568-DCBA-921C-4D69-8308C15F98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380" y="0"/>
            <a:ext cx="10795000" cy="467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4776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060846C-FE8F-F939-A60A-25FFA8EC56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300" y="335280"/>
            <a:ext cx="10210800" cy="1066800"/>
          </a:xfrm>
          <a:prstGeom prst="rect">
            <a:avLst/>
          </a:prstGeom>
        </p:spPr>
      </p:pic>
      <p:pic>
        <p:nvPicPr>
          <p:cNvPr id="5" name="Picture 4" descr="Text, letter&#10;&#10;Description automatically generated">
            <a:extLst>
              <a:ext uri="{FF2B5EF4-FFF2-40B4-BE49-F238E27FC236}">
                <a16:creationId xmlns:a16="http://schemas.microsoft.com/office/drawing/2014/main" id="{9BA58BC9-A6E6-00C6-849D-67C901EA1B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285745"/>
            <a:ext cx="10287000" cy="134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7338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5583C9B0-EF1E-0818-81D3-93671E10B4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362" y="205486"/>
            <a:ext cx="10375900" cy="176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7468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879AD740-58AD-210F-1355-C92238CCAA22}"/>
                  </a:ext>
                </a:extLst>
              </p:cNvPr>
              <p:cNvSpPr/>
              <p:nvPr/>
            </p:nvSpPr>
            <p:spPr>
              <a:xfrm>
                <a:off x="536448" y="4175774"/>
                <a:ext cx="4876800" cy="136947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000" b="0" i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minimize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𝑏</m:t>
                        </m:r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𝜉</m:t>
                            </m:r>
                          </m:e>
                        </m:acc>
                      </m:sub>
                    </m:sSub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  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+</m:t>
                    </m:r>
                    <m:r>
                      <a:rPr lang="en-US" sz="200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𝐶</m:t>
                    </m:r>
                    <m:nary>
                      <m:naryPr>
                        <m:chr m:val="∑"/>
                        <m:limLoc m:val="subSup"/>
                        <m:ctrlPr>
                          <a:rPr lang="is-IS" sz="200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          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≥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1</m:t>
                      </m:r>
                      <m:r>
                        <a:rPr lang="en-US" sz="2000" b="0" i="1" smtClean="0">
                          <a:solidFill>
                            <a:srgbClr val="FFFF00"/>
                          </a:solidFill>
                          <a:latin typeface="Cambria Math" charset="0"/>
                        </a:rPr>
                        <m:t>−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𝜉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, ∀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  <a:p>
                <a:r>
                  <a:rPr lang="en-US" sz="2000" dirty="0">
                    <a:solidFill>
                      <a:schemeClr val="bg1"/>
                    </a:solidFill>
                  </a:rPr>
                  <a:t>      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≥0</m:t>
                    </m:r>
                  </m:oMath>
                </a14:m>
                <a:r>
                  <a:rPr lang="en-US" sz="2000" dirty="0">
                    <a:solidFill>
                      <a:srgbClr val="FFFF00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∀</m:t>
                    </m:r>
                    <m:r>
                      <a:rPr lang="en-US" sz="20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r>
                  <a:rPr lang="en-US" sz="2000" dirty="0">
                    <a:solidFill>
                      <a:srgbClr val="FFFF00"/>
                    </a:solidFill>
                  </a:rPr>
                  <a:t> </a:t>
                </a:r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879AD740-58AD-210F-1355-C92238CCAA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448" y="4175774"/>
                <a:ext cx="4876800" cy="1369479"/>
              </a:xfrm>
              <a:prstGeom prst="roundRect">
                <a:avLst/>
              </a:prstGeom>
              <a:blipFill>
                <a:blip r:embed="rId3"/>
                <a:stretch>
                  <a:fillRect t="-2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A92EF5FD-8AAA-9866-3E43-C6B3BCCF4E96}"/>
                  </a:ext>
                </a:extLst>
              </p:cNvPr>
              <p:cNvSpPr/>
              <p:nvPr/>
            </p:nvSpPr>
            <p:spPr>
              <a:xfrm>
                <a:off x="5829747" y="4175774"/>
                <a:ext cx="5947726" cy="136947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b="0" i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maximize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sub>
                    </m:sSub>
                    <m:nary>
                      <m:naryPr>
                        <m:chr m:val="∑"/>
                        <m:limLoc m:val="subSup"/>
                        <m:ctrlPr>
                          <a:rPr lang="is-IS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i="1">
                        <a:solidFill>
                          <a:schemeClr val="bg1"/>
                        </a:solidFill>
                        <a:latin typeface="Cambria Math" charset="0"/>
                      </a:rPr>
                      <m:t>−</m:t>
                    </m:r>
                    <m:f>
                      <m:f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is-IS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b="0" i="0" dirty="0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Φ</m:t>
                                </m:r>
                              </m:sub>
                            </m:sSub>
                            <m:r>
                              <a:rPr lang="en-US" b="0" i="1" dirty="0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dirty="0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b="0" i="1" dirty="0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dirty="0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r>
                              <a:rPr lang="en-US" b="0" i="1" dirty="0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nary>
                      </m:e>
                    </m:nary>
                  </m:oMath>
                </a14:m>
                <a:r>
                  <a:rPr lang="en-US" b="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b="0" i="1" dirty="0">
                    <a:solidFill>
                      <a:schemeClr val="bg1"/>
                    </a:solidFill>
                    <a:latin typeface="Cambria Math" charset="0"/>
                  </a:rPr>
                </a:b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>
                        <a:solidFill>
                          <a:schemeClr val="bg1"/>
                        </a:solidFill>
                        <a:latin typeface="Cambria Math" charset="0"/>
                      </a:rPr>
                      <m:t>subject</m:t>
                    </m:r>
                    <m:r>
                      <m:rPr>
                        <m:nor/>
                      </m:rPr>
                      <a:rPr lang="en-US">
                        <a:solidFill>
                          <a:schemeClr val="bg1"/>
                        </a:solidFill>
                        <a:latin typeface="Cambria Math" charset="0"/>
                      </a:rPr>
                      <m:t> </m:t>
                    </m:r>
                    <m:r>
                      <m:rPr>
                        <m:nor/>
                      </m:rPr>
                      <a:rPr lang="en-US">
                        <a:solidFill>
                          <a:schemeClr val="bg1"/>
                        </a:solidFill>
                        <a:latin typeface="Cambria Math" charset="0"/>
                      </a:rPr>
                      <m:t>to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chemeClr val="bg1"/>
                        </a:solidFill>
                        <a:latin typeface="Cambria Math" charset="0"/>
                      </a:rPr>
                      <m:t>  </m:t>
                    </m:r>
                    <m:nary>
                      <m:naryPr>
                        <m:chr m:val="∑"/>
                        <m:limLoc m:val="subSup"/>
                        <m:ctrlPr>
                          <a:rPr lang="is-I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=0</m:t>
                        </m:r>
                      </m:e>
                    </m:nary>
                  </m:oMath>
                </a14:m>
                <a:r>
                  <a:rPr lang="en-US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i="1" dirty="0">
                    <a:solidFill>
                      <a:schemeClr val="bg1"/>
                    </a:solidFill>
                    <a:latin typeface="Cambria Math" charset="0"/>
                  </a:rPr>
                </a:br>
                <a:r>
                  <a:rPr lang="en-US" i="1" dirty="0">
                    <a:solidFill>
                      <a:schemeClr val="bg1"/>
                    </a:solidFill>
                    <a:latin typeface="Cambria Math" charset="0"/>
                  </a:rPr>
                  <a:t>	   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0≤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≤</m:t>
                    </m:r>
                    <m:r>
                      <a:rPr lang="en-US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𝐶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,∀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A92EF5FD-8AAA-9866-3E43-C6B3BCCF4E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9747" y="4175774"/>
                <a:ext cx="5947726" cy="1369479"/>
              </a:xfrm>
              <a:prstGeom prst="roundRect">
                <a:avLst/>
              </a:prstGeom>
              <a:blipFill>
                <a:blip r:embed="rId4"/>
                <a:stretch>
                  <a:fillRect t="-14545"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8622B135-0A63-3C1B-54D6-A5B25C1086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8584" y="444762"/>
            <a:ext cx="11788203" cy="3261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621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18E2790-8BE7-AABB-D0BE-0C810A016A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543" y="157302"/>
            <a:ext cx="10795567" cy="4719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3127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B949168-E565-DD2B-C853-546935188F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928" y="724051"/>
            <a:ext cx="11318143" cy="4043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79486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83F4BA-7B66-F410-D71D-32864C7F9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EDC6E7-CEDC-871D-BF9F-11D5C872C0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72519B-7875-CF5A-EC51-254F0DA1FC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575" y="608638"/>
            <a:ext cx="11220849" cy="5054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7911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ACC42-C015-6C49-9207-DA9A1F8EC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Logistics: Exam Policies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E2FF72-561F-A74E-82A3-57517E175C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23045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</a:pPr>
            <a:r>
              <a:rPr lang="en-US" dirty="0"/>
              <a:t>Please arrive on time.  No extensions will be given if you arrive late.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During the exam, if you have a question or if you finish before time is up:</a:t>
            </a:r>
          </a:p>
          <a:p>
            <a:pPr lvl="1">
              <a:lnSpc>
                <a:spcPct val="100000"/>
              </a:lnSpc>
            </a:pPr>
            <a:r>
              <a:rPr lang="en-US" b="1" u="sng" dirty="0"/>
              <a:t>Do not get up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Raise your hand and I will come to you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 most likely will not answer questions to individual students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But I’ll give clarifications to everyone if multiple students ask the same question</a:t>
            </a:r>
          </a:p>
          <a:p>
            <a:pPr lvl="2"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When time is called:</a:t>
            </a:r>
          </a:p>
          <a:p>
            <a:pPr lvl="1">
              <a:lnSpc>
                <a:spcPct val="100000"/>
              </a:lnSpc>
            </a:pPr>
            <a:r>
              <a:rPr lang="en-US" b="1" u="sng" dirty="0"/>
              <a:t>Stop writing</a:t>
            </a:r>
          </a:p>
          <a:p>
            <a:pPr lvl="1">
              <a:lnSpc>
                <a:spcPct val="100000"/>
              </a:lnSpc>
            </a:pPr>
            <a:r>
              <a:rPr lang="en-US" b="1" u="sng" dirty="0"/>
              <a:t>Do not get up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We will come around and collect your exam</a:t>
            </a:r>
          </a:p>
        </p:txBody>
      </p:sp>
    </p:spTree>
    <p:extLst>
      <p:ext uri="{BB962C8B-B14F-4D97-AF65-F5344CB8AC3E}">
        <p14:creationId xmlns:p14="http://schemas.microsoft.com/office/powerpoint/2010/main" val="567416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B7AEB2-C1F8-7148-92A6-FC29814C97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2A31AA-2C8A-304E-B03A-DE7E43C0A3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Solution Sketch of HW5 has been posted on </a:t>
            </a:r>
            <a:r>
              <a:rPr lang="en-US" dirty="0" err="1"/>
              <a:t>Gradescope</a:t>
            </a:r>
            <a:endParaRPr lang="en-US" dirty="0"/>
          </a:p>
          <a:p>
            <a:pPr lvl="1"/>
            <a:r>
              <a:rPr lang="en-US" dirty="0"/>
              <a:t>Not intended to be comprehensive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29230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59EC9E-922D-7A4A-B055-A3E181B8D7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Plans for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C89F58-A8D2-7A48-8600-D4D3D4BB8F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Brief review of course content.</a:t>
            </a:r>
          </a:p>
          <a:p>
            <a:endParaRPr lang="en-US" dirty="0"/>
          </a:p>
          <a:p>
            <a:r>
              <a:rPr lang="en-US" dirty="0"/>
              <a:t>Discussion of the practice questions.</a:t>
            </a:r>
          </a:p>
          <a:p>
            <a:endParaRPr lang="en-US" dirty="0"/>
          </a:p>
          <a:p>
            <a:r>
              <a:rPr lang="en-US" dirty="0"/>
              <a:t>Discussion of any other questions you might have.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20340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F5566-6C59-A44E-9CF3-B1916F8F4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Brief Review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23A750-DE57-4C48-BE4B-4453568059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quick review brushed over what we talked about. </a:t>
            </a:r>
          </a:p>
          <a:p>
            <a:r>
              <a:rPr lang="en-US" dirty="0"/>
              <a:t>Not guaranteed (and not likely) to cover everything in the exam.</a:t>
            </a:r>
          </a:p>
        </p:txBody>
      </p:sp>
    </p:spTree>
    <p:extLst>
      <p:ext uri="{BB962C8B-B14F-4D97-AF65-F5344CB8AC3E}">
        <p14:creationId xmlns:p14="http://schemas.microsoft.com/office/powerpoint/2010/main" val="40045980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 </a:t>
            </a:r>
            <a:r>
              <a:rPr lang="en-US" u="sng" dirty="0"/>
              <a:t>Hypothesis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9924" y="1705143"/>
            <a:ext cx="7507256" cy="3211913"/>
          </a:xfrm>
        </p:spPr>
        <p:txBody>
          <a:bodyPr>
            <a:noAutofit/>
          </a:bodyPr>
          <a:lstStyle/>
          <a:p>
            <a:r>
              <a:rPr lang="en-US" sz="2400" dirty="0">
                <a:solidFill>
                  <a:schemeClr val="tx1"/>
                </a:solidFill>
              </a:rPr>
              <a:t>Pros</a:t>
            </a:r>
          </a:p>
          <a:p>
            <a:pPr lvl="1"/>
            <a:r>
              <a:rPr lang="en-US" sz="2000" dirty="0"/>
              <a:t>Easy to interpret, handle multi-type data, </a:t>
            </a:r>
            <a:r>
              <a:rPr lang="en-US" sz="2000" dirty="0">
                <a:solidFill>
                  <a:schemeClr val="tx1"/>
                </a:solidFill>
              </a:rPr>
              <a:t>easy to implement </a:t>
            </a:r>
          </a:p>
          <a:p>
            <a:r>
              <a:rPr lang="en-US" sz="2400" dirty="0">
                <a:solidFill>
                  <a:schemeClr val="tx1"/>
                </a:solidFill>
              </a:rPr>
              <a:t>Cons</a:t>
            </a:r>
          </a:p>
          <a:p>
            <a:pPr lvl="1"/>
            <a:r>
              <a:rPr lang="en-US" sz="2000" dirty="0">
                <a:solidFill>
                  <a:srgbClr val="C00000"/>
                </a:solidFill>
              </a:rPr>
              <a:t>bad generalization</a:t>
            </a:r>
          </a:p>
          <a:p>
            <a:pPr lvl="1"/>
            <a:r>
              <a:rPr lang="en-US" sz="2000" dirty="0"/>
              <a:t>VC dimension is infinity, h</a:t>
            </a:r>
            <a:r>
              <a:rPr lang="en-US" sz="2000" dirty="0">
                <a:solidFill>
                  <a:schemeClr val="tx1"/>
                </a:solidFill>
              </a:rPr>
              <a:t>igh variance, e</a:t>
            </a:r>
            <a:r>
              <a:rPr lang="en-US" sz="2000" dirty="0"/>
              <a:t>asily overfit</a:t>
            </a:r>
            <a:endParaRPr lang="en-US" sz="200" dirty="0"/>
          </a:p>
          <a:p>
            <a:r>
              <a:rPr lang="en-US" sz="2400" dirty="0">
                <a:solidFill>
                  <a:schemeClr val="tx1"/>
                </a:solidFill>
              </a:rPr>
              <a:t>Why we care?</a:t>
            </a:r>
          </a:p>
          <a:p>
            <a:pPr lvl="1"/>
            <a:r>
              <a:rPr lang="en-US" sz="2000" dirty="0">
                <a:solidFill>
                  <a:schemeClr val="tx1"/>
                </a:solidFill>
              </a:rPr>
              <a:t>One of the classical </a:t>
            </a:r>
            <a:r>
              <a:rPr lang="en-US" sz="2000" dirty="0"/>
              <a:t>model</a:t>
            </a:r>
          </a:p>
          <a:p>
            <a:pPr lvl="1"/>
            <a:r>
              <a:rPr lang="en-US" sz="2000" dirty="0">
                <a:solidFill>
                  <a:schemeClr val="accent2"/>
                </a:solidFill>
              </a:rPr>
              <a:t>Building block for other models 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(e.g., random forest)</a:t>
            </a:r>
            <a:endParaRPr lang="en-US" sz="2000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226DF35-73AC-524C-A580-756766B20DEA}"/>
              </a:ext>
            </a:extLst>
          </p:cNvPr>
          <p:cNvGrpSpPr/>
          <p:nvPr/>
        </p:nvGrpSpPr>
        <p:grpSpPr>
          <a:xfrm>
            <a:off x="952763" y="2022794"/>
            <a:ext cx="3845372" cy="2501723"/>
            <a:chOff x="335729" y="2337906"/>
            <a:chExt cx="5036364" cy="3276559"/>
          </a:xfrm>
        </p:grpSpPr>
        <p:sp>
          <p:nvSpPr>
            <p:cNvPr id="51" name="Rounded Rectangle 50">
              <a:extLst>
                <a:ext uri="{FF2B5EF4-FFF2-40B4-BE49-F238E27FC236}">
                  <a16:creationId xmlns:a16="http://schemas.microsoft.com/office/drawing/2014/main" id="{5DC68D35-5D10-5345-AA2C-F8079953F0B3}"/>
                </a:ext>
              </a:extLst>
            </p:cNvPr>
            <p:cNvSpPr/>
            <p:nvPr/>
          </p:nvSpPr>
          <p:spPr>
            <a:xfrm>
              <a:off x="1715217" y="2337906"/>
              <a:ext cx="1752973" cy="48768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Annual Income</a:t>
              </a:r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FB8E8B55-6DF0-5A40-BB51-2DA34413C5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86161" y="2825586"/>
              <a:ext cx="1670304" cy="93676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7198B1D4-2260-F04A-832F-A05FBD6D03C8}"/>
                </a:ext>
              </a:extLst>
            </p:cNvPr>
            <p:cNvCxnSpPr>
              <a:cxnSpLocks/>
            </p:cNvCxnSpPr>
            <p:nvPr/>
          </p:nvCxnSpPr>
          <p:spPr>
            <a:xfrm>
              <a:off x="2556465" y="2825586"/>
              <a:ext cx="0" cy="93676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3A015991-F7F6-D547-B349-9A3A730FE54C}"/>
                </a:ext>
              </a:extLst>
            </p:cNvPr>
            <p:cNvCxnSpPr>
              <a:cxnSpLocks/>
            </p:cNvCxnSpPr>
            <p:nvPr/>
          </p:nvCxnSpPr>
          <p:spPr>
            <a:xfrm>
              <a:off x="2556465" y="2825586"/>
              <a:ext cx="2203864" cy="97607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734B40E4-581C-684C-8D7E-94450A37D9AC}"/>
                    </a:ext>
                  </a:extLst>
                </p:cNvPr>
                <p:cNvSpPr txBox="1"/>
                <p:nvPr/>
              </p:nvSpPr>
              <p:spPr>
                <a:xfrm>
                  <a:off x="646490" y="2982296"/>
                  <a:ext cx="946196" cy="36279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≥100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734B40E4-581C-684C-8D7E-94450A37D9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6490" y="2982296"/>
                  <a:ext cx="946196" cy="362791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6AB8AE30-CD1A-C94F-BC7F-32B066F5A037}"/>
                    </a:ext>
                  </a:extLst>
                </p:cNvPr>
                <p:cNvSpPr txBox="1"/>
                <p:nvPr/>
              </p:nvSpPr>
              <p:spPr>
                <a:xfrm>
                  <a:off x="2519141" y="3116020"/>
                  <a:ext cx="946196" cy="60465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≥20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oMath>
                    </m:oMathPara>
                  </a14:m>
                  <a:endParaRPr lang="en-US" sz="1200" b="0" dirty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100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6AB8AE30-CD1A-C94F-BC7F-32B066F5A03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9141" y="3116020"/>
                  <a:ext cx="946196" cy="60465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2C4004C5-B16C-E74C-9A2D-4DF32389F74E}"/>
                    </a:ext>
                  </a:extLst>
                </p:cNvPr>
                <p:cNvSpPr txBox="1"/>
                <p:nvPr/>
              </p:nvSpPr>
              <p:spPr>
                <a:xfrm>
                  <a:off x="3959462" y="3109301"/>
                  <a:ext cx="834923" cy="36279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&lt;20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2C4004C5-B16C-E74C-9A2D-4DF32389F74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59462" y="3109301"/>
                  <a:ext cx="834923" cy="362791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8" name="Rounded Rectangle 57">
              <a:extLst>
                <a:ext uri="{FF2B5EF4-FFF2-40B4-BE49-F238E27FC236}">
                  <a16:creationId xmlns:a16="http://schemas.microsoft.com/office/drawing/2014/main" id="{15C0F8C1-CC3E-D240-9DC7-66A60210D0D3}"/>
                </a:ext>
              </a:extLst>
            </p:cNvPr>
            <p:cNvSpPr/>
            <p:nvPr/>
          </p:nvSpPr>
          <p:spPr>
            <a:xfrm>
              <a:off x="1759069" y="3862916"/>
              <a:ext cx="1670305" cy="48768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have debt?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3AE497B4-298A-7F43-A652-4C26B52C178E}"/>
                </a:ext>
              </a:extLst>
            </p:cNvPr>
            <p:cNvSpPr txBox="1"/>
            <p:nvPr/>
          </p:nvSpPr>
          <p:spPr>
            <a:xfrm>
              <a:off x="4391792" y="3880701"/>
              <a:ext cx="657980" cy="3627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Deny</a:t>
              </a:r>
            </a:p>
          </p:txBody>
        </p: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97D0C1E0-C892-C344-A0B6-6E6FE68CC0A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80492" y="4368379"/>
              <a:ext cx="975973" cy="81026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16789447-274D-604C-A728-B1E85B2A06AD}"/>
                </a:ext>
              </a:extLst>
            </p:cNvPr>
            <p:cNvCxnSpPr>
              <a:cxnSpLocks/>
            </p:cNvCxnSpPr>
            <p:nvPr/>
          </p:nvCxnSpPr>
          <p:spPr>
            <a:xfrm>
              <a:off x="2556465" y="4368379"/>
              <a:ext cx="872909" cy="81026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CA049147-D576-104D-842D-89563241B294}"/>
                </a:ext>
              </a:extLst>
            </p:cNvPr>
            <p:cNvSpPr txBox="1"/>
            <p:nvPr/>
          </p:nvSpPr>
          <p:spPr>
            <a:xfrm>
              <a:off x="1431671" y="4588843"/>
              <a:ext cx="510259" cy="3627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yes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3C454AD2-FB8B-014A-95C7-6B0A8747A03D}"/>
                </a:ext>
              </a:extLst>
            </p:cNvPr>
            <p:cNvSpPr txBox="1"/>
            <p:nvPr/>
          </p:nvSpPr>
          <p:spPr>
            <a:xfrm>
              <a:off x="3266429" y="4573818"/>
              <a:ext cx="453910" cy="3627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no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63F324D4-DDB4-4247-BC48-D551FBCCAC00}"/>
                </a:ext>
              </a:extLst>
            </p:cNvPr>
            <p:cNvSpPr txBox="1"/>
            <p:nvPr/>
          </p:nvSpPr>
          <p:spPr>
            <a:xfrm>
              <a:off x="2994540" y="5233197"/>
              <a:ext cx="930660" cy="3627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Approve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2A528BEA-D169-4A41-9182-831B03A5C812}"/>
                </a:ext>
              </a:extLst>
            </p:cNvPr>
            <p:cNvSpPr txBox="1"/>
            <p:nvPr/>
          </p:nvSpPr>
          <p:spPr>
            <a:xfrm>
              <a:off x="1091782" y="5201007"/>
              <a:ext cx="657980" cy="3627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Deny</a:t>
              </a:r>
            </a:p>
          </p:txBody>
        </p:sp>
        <p:sp>
          <p:nvSpPr>
            <p:cNvPr id="66" name="Rounded Rectangle 65">
              <a:extLst>
                <a:ext uri="{FF2B5EF4-FFF2-40B4-BE49-F238E27FC236}">
                  <a16:creationId xmlns:a16="http://schemas.microsoft.com/office/drawing/2014/main" id="{4EBAA0E9-7359-D840-8D98-1244BB2B0240}"/>
                </a:ext>
              </a:extLst>
            </p:cNvPr>
            <p:cNvSpPr/>
            <p:nvPr/>
          </p:nvSpPr>
          <p:spPr>
            <a:xfrm>
              <a:off x="335729" y="3877621"/>
              <a:ext cx="1095942" cy="39320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Approve</a:t>
              </a:r>
            </a:p>
          </p:txBody>
        </p:sp>
        <p:sp>
          <p:nvSpPr>
            <p:cNvPr id="67" name="Rounded Rectangle 66">
              <a:extLst>
                <a:ext uri="{FF2B5EF4-FFF2-40B4-BE49-F238E27FC236}">
                  <a16:creationId xmlns:a16="http://schemas.microsoft.com/office/drawing/2014/main" id="{E77B3672-2FE3-F847-971D-B79D6904294D}"/>
                </a:ext>
              </a:extLst>
            </p:cNvPr>
            <p:cNvSpPr/>
            <p:nvPr/>
          </p:nvSpPr>
          <p:spPr>
            <a:xfrm>
              <a:off x="3000017" y="5221260"/>
              <a:ext cx="1095942" cy="39320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Approve</a:t>
              </a:r>
            </a:p>
          </p:txBody>
        </p:sp>
        <p:sp>
          <p:nvSpPr>
            <p:cNvPr id="68" name="Rounded Rectangle 67">
              <a:extLst>
                <a:ext uri="{FF2B5EF4-FFF2-40B4-BE49-F238E27FC236}">
                  <a16:creationId xmlns:a16="http://schemas.microsoft.com/office/drawing/2014/main" id="{187FB1DC-622A-2747-B32F-AFD8D9936A63}"/>
                </a:ext>
              </a:extLst>
            </p:cNvPr>
            <p:cNvSpPr/>
            <p:nvPr/>
          </p:nvSpPr>
          <p:spPr>
            <a:xfrm>
              <a:off x="972536" y="5217973"/>
              <a:ext cx="1095942" cy="39320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Deny</a:t>
              </a:r>
            </a:p>
          </p:txBody>
        </p:sp>
        <p:sp>
          <p:nvSpPr>
            <p:cNvPr id="69" name="Rounded Rectangle 68">
              <a:extLst>
                <a:ext uri="{FF2B5EF4-FFF2-40B4-BE49-F238E27FC236}">
                  <a16:creationId xmlns:a16="http://schemas.microsoft.com/office/drawing/2014/main" id="{2CF11AB0-83DA-3843-8462-5D6454EE0775}"/>
                </a:ext>
              </a:extLst>
            </p:cNvPr>
            <p:cNvSpPr/>
            <p:nvPr/>
          </p:nvSpPr>
          <p:spPr>
            <a:xfrm>
              <a:off x="4276151" y="3877621"/>
              <a:ext cx="1095942" cy="39320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Deny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ounded Rectangle 24">
                <a:extLst>
                  <a:ext uri="{FF2B5EF4-FFF2-40B4-BE49-F238E27FC236}">
                    <a16:creationId xmlns:a16="http://schemas.microsoft.com/office/drawing/2014/main" id="{C3FE18BB-7C97-EB41-ABCB-78C9B36EDC50}"/>
                  </a:ext>
                </a:extLst>
              </p:cNvPr>
              <p:cNvSpPr/>
              <p:nvPr/>
            </p:nvSpPr>
            <p:spPr>
              <a:xfrm>
                <a:off x="1461080" y="5659918"/>
                <a:ext cx="2946698" cy="94509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:r>
                  <a:rPr lang="en-US" sz="1600" dirty="0">
                    <a:solidFill>
                      <a:schemeClr val="bg1"/>
                    </a:solidFill>
                  </a:rPr>
                  <a:t>minimize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</m:oMath>
                </a14:m>
                <a:br>
                  <a:rPr lang="en-US" sz="1600" dirty="0">
                    <a:solidFill>
                      <a:schemeClr val="bg1"/>
                    </a:solidFill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000" dirty="0">
                  <a:solidFill>
                    <a:schemeClr val="bg1"/>
                  </a:solidFill>
                </a:endParaRPr>
              </a:p>
              <a:p>
                <a:r>
                  <a:rPr lang="en-US" sz="1600" dirty="0">
                    <a:solidFill>
                      <a:schemeClr val="bg1"/>
                    </a:solidFill>
                  </a:rPr>
                  <a:t>subject to </a:t>
                </a:r>
                <a14:m>
                  <m:oMath xmlns:m="http://schemas.openxmlformats.org/officeDocument/2006/math">
                    <m:r>
                      <a:rPr lang="en-US" sz="16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𝑠𝑖𝑧𝑒</m:t>
                    </m:r>
                    <m:d>
                      <m:dPr>
                        <m:ctrlP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𝑡𝑟𝑒𝑒</m:t>
                        </m:r>
                      </m:e>
                    </m:d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endParaRPr lang="en-US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5" name="Rounded Rectangle 24">
                <a:extLst>
                  <a:ext uri="{FF2B5EF4-FFF2-40B4-BE49-F238E27FC236}">
                    <a16:creationId xmlns:a16="http://schemas.microsoft.com/office/drawing/2014/main" id="{C3FE18BB-7C97-EB41-ABCB-78C9B36EDC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1080" y="5659918"/>
                <a:ext cx="2946698" cy="945095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62CF8721-5C00-3247-B6C6-33D5D0B6AFE3}"/>
              </a:ext>
            </a:extLst>
          </p:cNvPr>
          <p:cNvSpPr txBox="1">
            <a:spLocks/>
          </p:cNvSpPr>
          <p:nvPr/>
        </p:nvSpPr>
        <p:spPr>
          <a:xfrm>
            <a:off x="602672" y="5097498"/>
            <a:ext cx="6871259" cy="42922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Decision tree learning:</a:t>
            </a:r>
            <a:endParaRPr lang="en-US" sz="2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04CFA6-6235-FC4A-AE18-5CDEDA1FEE8C}"/>
              </a:ext>
            </a:extLst>
          </p:cNvPr>
          <p:cNvSpPr txBox="1"/>
          <p:nvPr/>
        </p:nvSpPr>
        <p:spPr>
          <a:xfrm>
            <a:off x="782689" y="5923222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Goal: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ounded Rectangle 27">
                <a:extLst>
                  <a:ext uri="{FF2B5EF4-FFF2-40B4-BE49-F238E27FC236}">
                    <a16:creationId xmlns:a16="http://schemas.microsoft.com/office/drawing/2014/main" id="{100B6A1E-98C8-DF4E-A397-10BF0B025F1E}"/>
                  </a:ext>
                </a:extLst>
              </p:cNvPr>
              <p:cNvSpPr/>
              <p:nvPr/>
            </p:nvSpPr>
            <p:spPr>
              <a:xfrm>
                <a:off x="6464966" y="5191154"/>
                <a:ext cx="5236380" cy="1614807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sz="1200" dirty="0" err="1"/>
                  <a:t>General_DecisionTreeLearn</a:t>
                </a:r>
                <a:r>
                  <a:rPr lang="en-US" sz="1200" dirty="0"/>
                  <a:t>(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sz="1200" dirty="0"/>
                  <a:t>)</a:t>
                </a:r>
              </a:p>
              <a:p>
                <a:r>
                  <a:rPr lang="en-US" sz="1200" dirty="0"/>
                  <a:t>     Create a root node </a:t>
                </a:r>
                <a14:m>
                  <m:oMath xmlns:m="http://schemas.openxmlformats.org/officeDocument/2006/math">
                    <m:r>
                      <a:rPr lang="en-US" sz="12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endParaRPr lang="en-US" sz="1200" dirty="0"/>
              </a:p>
              <a:p>
                <a:r>
                  <a:rPr lang="en-US" sz="1200" dirty="0"/>
                  <a:t>     If </a:t>
                </a:r>
                <a:r>
                  <a:rPr lang="en-US" sz="1200" dirty="0">
                    <a:solidFill>
                      <a:srgbClr val="C00000"/>
                    </a:solidFill>
                  </a:rPr>
                  <a:t>termination conditions </a:t>
                </a:r>
                <a:r>
                  <a:rPr lang="en-US" sz="1200" dirty="0"/>
                  <a:t>are met</a:t>
                </a:r>
              </a:p>
              <a:p>
                <a:r>
                  <a:rPr lang="en-US" sz="1200" dirty="0"/>
                  <a:t>           return a single node tree with </a:t>
                </a:r>
                <a:r>
                  <a:rPr lang="en-US" sz="1200" dirty="0">
                    <a:solidFill>
                      <a:srgbClr val="C00000"/>
                    </a:solidFill>
                  </a:rPr>
                  <a:t>leaf prediction </a:t>
                </a:r>
                <a:r>
                  <a:rPr lang="en-US" sz="1200" dirty="0"/>
                  <a:t>based on </a:t>
                </a:r>
              </a:p>
              <a:p>
                <a:r>
                  <a:rPr lang="en-US" sz="1200" dirty="0"/>
                  <a:t>     Else: Greedily find a feature </a:t>
                </a:r>
                <a14:m>
                  <m:oMath xmlns:m="http://schemas.openxmlformats.org/officeDocument/2006/math">
                    <m:r>
                      <a:rPr lang="en-US" sz="12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1200" dirty="0"/>
                  <a:t> to split according to </a:t>
                </a:r>
                <a:r>
                  <a:rPr lang="en-US" sz="1200" dirty="0">
                    <a:solidFill>
                      <a:srgbClr val="C00000"/>
                    </a:solidFill>
                  </a:rPr>
                  <a:t>split criteria</a:t>
                </a:r>
              </a:p>
              <a:p>
                <a:r>
                  <a:rPr lang="en-US" sz="1200" dirty="0">
                    <a:solidFill>
                      <a:srgbClr val="C00000"/>
                    </a:solidFill>
                  </a:rPr>
                  <a:t>     </a:t>
                </a:r>
                <a:r>
                  <a:rPr lang="en-US" sz="1200" dirty="0"/>
                  <a:t>For each possible value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200" dirty="0"/>
                  <a:t> of</a:t>
                </a:r>
                <a:r>
                  <a:rPr lang="zh-TW" altLang="en-US" sz="1200" dirty="0"/>
                  <a:t> </a:t>
                </a:r>
                <a14:m>
                  <m:oMath xmlns:m="http://schemas.openxmlformats.org/officeDocument/2006/math">
                    <m:r>
                      <a:rPr lang="en-US" altLang="zh-TW" sz="12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altLang="zh-TW" sz="1200" dirty="0">
                  <a:solidFill>
                    <a:schemeClr val="accent1"/>
                  </a:solidFill>
                </a:endParaRPr>
              </a:p>
              <a:p>
                <a:r>
                  <a:rPr lang="en-US" sz="1200" dirty="0"/>
                  <a:t>          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1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200" dirty="0"/>
                  <a:t> be the dataset containing data with</a:t>
                </a:r>
                <a:r>
                  <a:rPr lang="zh-TW" altLang="en-US" sz="1200" dirty="0"/>
                  <a:t> </a:t>
                </a:r>
                <a:r>
                  <a:rPr lang="en-US" altLang="zh-TW" sz="1200" dirty="0"/>
                  <a:t>value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TW" sz="1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2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1200" dirty="0"/>
                  <a:t>for feature </a:t>
                </a:r>
                <a14:m>
                  <m:oMath xmlns:m="http://schemas.openxmlformats.org/officeDocument/2006/math">
                    <m:r>
                      <a:rPr lang="en-US" sz="12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sz="1200" dirty="0">
                  <a:solidFill>
                    <a:schemeClr val="accent1"/>
                  </a:solidFill>
                </a:endParaRPr>
              </a:p>
              <a:p>
                <a:r>
                  <a:rPr lang="en-US" sz="1200" dirty="0"/>
                  <a:t>           Create a subtree </a:t>
                </a:r>
                <a:r>
                  <a:rPr lang="en-US" sz="1200" dirty="0" err="1"/>
                  <a:t>DecisionTreeLearn</a:t>
                </a:r>
                <a:r>
                  <a:rPr lang="en-US" sz="12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1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200" dirty="0"/>
                  <a:t>) that being the child of root </a:t>
                </a:r>
                <a14:m>
                  <m:oMath xmlns:m="http://schemas.openxmlformats.org/officeDocument/2006/math">
                    <m:r>
                      <a:rPr lang="en-US" sz="12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endParaRPr lang="en-US" sz="1200" dirty="0"/>
              </a:p>
            </p:txBody>
          </p:sp>
        </mc:Choice>
        <mc:Fallback xmlns="">
          <p:sp>
            <p:nvSpPr>
              <p:cNvPr id="28" name="Rounded Rectangle 27">
                <a:extLst>
                  <a:ext uri="{FF2B5EF4-FFF2-40B4-BE49-F238E27FC236}">
                    <a16:creationId xmlns:a16="http://schemas.microsoft.com/office/drawing/2014/main" id="{100B6A1E-98C8-DF4E-A397-10BF0B025F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4966" y="5191154"/>
                <a:ext cx="5236380" cy="1614807"/>
              </a:xfrm>
              <a:prstGeom prst="roundRect">
                <a:avLst/>
              </a:prstGeom>
              <a:blipFill>
                <a:blip r:embed="rId6"/>
                <a:stretch>
                  <a:fillRect b="-7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ight Arrow 6">
            <a:extLst>
              <a:ext uri="{FF2B5EF4-FFF2-40B4-BE49-F238E27FC236}">
                <a16:creationId xmlns:a16="http://schemas.microsoft.com/office/drawing/2014/main" id="{3F1F35D5-D053-EE40-BC97-CC459BB899C1}"/>
              </a:ext>
            </a:extLst>
          </p:cNvPr>
          <p:cNvSpPr/>
          <p:nvPr/>
        </p:nvSpPr>
        <p:spPr>
          <a:xfrm>
            <a:off x="4623089" y="6114793"/>
            <a:ext cx="1747973" cy="1846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B7CA708-9151-DA46-B00E-09EE912BA09E}"/>
              </a:ext>
            </a:extLst>
          </p:cNvPr>
          <p:cNvSpPr txBox="1"/>
          <p:nvPr/>
        </p:nvSpPr>
        <p:spPr>
          <a:xfrm>
            <a:off x="4798135" y="5731006"/>
            <a:ext cx="1524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approximately</a:t>
            </a:r>
          </a:p>
        </p:txBody>
      </p:sp>
    </p:spTree>
    <p:extLst>
      <p:ext uri="{BB962C8B-B14F-4D97-AF65-F5344CB8AC3E}">
        <p14:creationId xmlns:p14="http://schemas.microsoft.com/office/powerpoint/2010/main" val="1475891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1" animBg="1"/>
      <p:bldP spid="26" grpId="0"/>
      <p:bldP spid="5" grpId="0"/>
      <p:bldP spid="28" grpId="0" animBg="1"/>
      <p:bldP spid="7" grpId="0" animBg="1"/>
      <p:bldP spid="3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B844AF-4082-8441-BF09-9288F3F760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867" y="365125"/>
            <a:ext cx="11480799" cy="1325563"/>
          </a:xfrm>
        </p:spPr>
        <p:txBody>
          <a:bodyPr/>
          <a:lstStyle/>
          <a:p>
            <a:r>
              <a:rPr lang="en-US" dirty="0"/>
              <a:t>ID3: Using Information Gain as Selection Criteria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B230C0D-E16A-D343-B5EB-C785CED0DC2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1086707" cy="4351338"/>
              </a:xfrm>
            </p:spPr>
            <p:txBody>
              <a:bodyPr/>
              <a:lstStyle/>
              <a:p>
                <a:r>
                  <a:rPr lang="en-US" dirty="0"/>
                  <a:t>Information gain of choosing feature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to split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𝐺𝑎𝑖𝑛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nary>
                      <m:naryPr>
                        <m:chr m:val="∑"/>
                        <m:limLoc m:val="subSup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num>
                          <m:den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</m:d>
                          </m:den>
                        </m:f>
                      </m:e>
                    </m:nary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 </a:t>
                </a:r>
                <a:r>
                  <a:rPr lang="en-US" dirty="0">
                    <a:solidFill>
                      <a:srgbClr val="C00000"/>
                    </a:solidFill>
                  </a:rPr>
                  <a:t>[The amount of decrease in entropy]</a:t>
                </a:r>
              </a:p>
              <a:p>
                <a:r>
                  <a:rPr lang="en-US" dirty="0"/>
                  <a:t>ID3:  Choose the split that maximize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𝐺𝑎𝑖𝑛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B230C0D-E16A-D343-B5EB-C785CED0DC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1086707" cy="4351338"/>
              </a:xfrm>
              <a:blipFill>
                <a:blip r:embed="rId2"/>
                <a:stretch>
                  <a:fillRect l="-915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D72883F5-983A-A645-9E66-C351ED179DEB}"/>
                  </a:ext>
                </a:extLst>
              </p:cNvPr>
              <p:cNvSpPr/>
              <p:nvPr/>
            </p:nvSpPr>
            <p:spPr>
              <a:xfrm>
                <a:off x="489316" y="4097813"/>
                <a:ext cx="6620933" cy="2226733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sz="1600" dirty="0" err="1"/>
                  <a:t>General_DecisionTreeLearn</a:t>
                </a:r>
                <a:r>
                  <a:rPr lang="en-US" sz="1600" dirty="0"/>
                  <a:t>(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sz="1600" dirty="0"/>
                  <a:t>)</a:t>
                </a:r>
              </a:p>
              <a:p>
                <a:r>
                  <a:rPr lang="en-US" sz="1600" dirty="0"/>
                  <a:t>     Create a root node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endParaRPr lang="en-US" sz="1600" dirty="0"/>
              </a:p>
              <a:p>
                <a:r>
                  <a:rPr lang="en-US" sz="1600" dirty="0"/>
                  <a:t>     If </a:t>
                </a:r>
                <a:r>
                  <a:rPr lang="en-US" sz="1600" dirty="0">
                    <a:solidFill>
                      <a:srgbClr val="C00000"/>
                    </a:solidFill>
                  </a:rPr>
                  <a:t>termination conditions </a:t>
                </a:r>
                <a:r>
                  <a:rPr lang="en-US" sz="1600" dirty="0"/>
                  <a:t>are met</a:t>
                </a:r>
              </a:p>
              <a:p>
                <a:r>
                  <a:rPr lang="en-US" sz="1600" dirty="0"/>
                  <a:t>           return a single node tree with </a:t>
                </a:r>
                <a:r>
                  <a:rPr lang="en-US" sz="1600" dirty="0">
                    <a:solidFill>
                      <a:srgbClr val="C00000"/>
                    </a:solidFill>
                  </a:rPr>
                  <a:t>leaf prediction </a:t>
                </a:r>
                <a:r>
                  <a:rPr lang="en-US" sz="1600" dirty="0"/>
                  <a:t>based on </a:t>
                </a:r>
              </a:p>
              <a:p>
                <a:r>
                  <a:rPr lang="en-US" sz="1600" dirty="0"/>
                  <a:t>     Else: Greedily find a feature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1600" dirty="0"/>
                  <a:t> to split according to </a:t>
                </a:r>
                <a:r>
                  <a:rPr lang="en-US" sz="1600" dirty="0">
                    <a:solidFill>
                      <a:srgbClr val="C00000"/>
                    </a:solidFill>
                  </a:rPr>
                  <a:t>split criteria</a:t>
                </a:r>
              </a:p>
              <a:p>
                <a:r>
                  <a:rPr lang="en-US" sz="1600" dirty="0">
                    <a:solidFill>
                      <a:srgbClr val="C00000"/>
                    </a:solidFill>
                  </a:rPr>
                  <a:t>     </a:t>
                </a:r>
                <a:r>
                  <a:rPr lang="en-US" sz="1600" dirty="0"/>
                  <a:t>For each possible value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600" dirty="0"/>
                  <a:t> of</a:t>
                </a:r>
                <a:r>
                  <a:rPr lang="zh-TW" altLang="en-US" sz="1600" dirty="0"/>
                  <a:t> </a:t>
                </a:r>
                <a14:m>
                  <m:oMath xmlns:m="http://schemas.openxmlformats.org/officeDocument/2006/math">
                    <m:r>
                      <a:rPr lang="en-US" altLang="zh-TW" sz="16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altLang="zh-TW" sz="1600" dirty="0">
                  <a:solidFill>
                    <a:schemeClr val="accent1"/>
                  </a:solidFill>
                </a:endParaRPr>
              </a:p>
              <a:p>
                <a:r>
                  <a:rPr lang="en-US" sz="1600" dirty="0"/>
                  <a:t>          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600" dirty="0"/>
                  <a:t> be the dataset containing data with</a:t>
                </a:r>
                <a:r>
                  <a:rPr lang="zh-TW" altLang="en-US" sz="1600" dirty="0"/>
                  <a:t> </a:t>
                </a:r>
                <a:r>
                  <a:rPr lang="en-US" altLang="zh-TW" sz="1600" dirty="0"/>
                  <a:t>value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TW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1600" dirty="0"/>
                  <a:t>for feature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sz="1600" dirty="0">
                  <a:solidFill>
                    <a:schemeClr val="accent1"/>
                  </a:solidFill>
                </a:endParaRPr>
              </a:p>
              <a:p>
                <a:r>
                  <a:rPr lang="en-US" sz="1600" dirty="0"/>
                  <a:t>           Create a subtree </a:t>
                </a:r>
                <a:r>
                  <a:rPr lang="en-US" sz="1600" dirty="0" err="1"/>
                  <a:t>DecisionTreeLearn</a:t>
                </a:r>
                <a:r>
                  <a:rPr lang="en-US" sz="16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600" dirty="0"/>
                  <a:t>) that being the child of root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D72883F5-983A-A645-9E66-C351ED179D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316" y="4097813"/>
                <a:ext cx="6620933" cy="2226733"/>
              </a:xfrm>
              <a:prstGeom prst="round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A3246797-719D-194C-81AF-D9A254767E12}"/>
                  </a:ext>
                </a:extLst>
              </p:cNvPr>
              <p:cNvSpPr/>
              <p:nvPr/>
            </p:nvSpPr>
            <p:spPr>
              <a:xfrm>
                <a:off x="8505169" y="2834779"/>
                <a:ext cx="3036915" cy="101255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600" dirty="0">
                    <a:solidFill>
                      <a:schemeClr val="bg1"/>
                    </a:solidFill>
                  </a:rPr>
                  <a:t>Notations:</a:t>
                </a:r>
              </a:p>
              <a:p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b="0" i="1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: </a:t>
                </a:r>
                <a:r>
                  <a:rPr lang="en-US" sz="1600" b="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Entropy of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sz="1600" b="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sz="1600" b="0" dirty="0">
                    <a:solidFill>
                      <a:schemeClr val="bg1"/>
                    </a:solidFill>
                  </a:rPr>
                  <a:t> is the number of points in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sz="16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A3246797-719D-194C-81AF-D9A254767E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5169" y="2834779"/>
                <a:ext cx="3036915" cy="1012555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B230C0D-E16A-D343-B5EB-C785CED0DC25}"/>
              </a:ext>
            </a:extLst>
          </p:cNvPr>
          <p:cNvSpPr txBox="1">
            <a:spLocks/>
          </p:cNvSpPr>
          <p:nvPr/>
        </p:nvSpPr>
        <p:spPr>
          <a:xfrm>
            <a:off x="7110249" y="4023221"/>
            <a:ext cx="5081751" cy="29609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ID3 termination conditions</a:t>
            </a:r>
          </a:p>
          <a:p>
            <a:pPr lvl="1"/>
            <a:r>
              <a:rPr lang="en-US" sz="1800" dirty="0"/>
              <a:t>If all labels are the same</a:t>
            </a:r>
          </a:p>
          <a:p>
            <a:pPr lvl="1"/>
            <a:r>
              <a:rPr lang="en-US" sz="1800" dirty="0"/>
              <a:t>If all features are the same</a:t>
            </a:r>
          </a:p>
          <a:p>
            <a:pPr lvl="1"/>
            <a:r>
              <a:rPr lang="en-US" sz="1800" dirty="0"/>
              <a:t>If dataset is empty</a:t>
            </a:r>
          </a:p>
          <a:p>
            <a:r>
              <a:rPr lang="en-US" sz="2000" dirty="0"/>
              <a:t>ID3 leaf predictions</a:t>
            </a:r>
          </a:p>
          <a:p>
            <a:pPr lvl="1"/>
            <a:r>
              <a:rPr lang="en-US" sz="1800" dirty="0"/>
              <a:t>Most common labels (majority voting)</a:t>
            </a:r>
          </a:p>
          <a:p>
            <a:r>
              <a:rPr lang="en-US" sz="2000" dirty="0"/>
              <a:t>ID3 split criteria</a:t>
            </a:r>
          </a:p>
          <a:p>
            <a:pPr lvl="1"/>
            <a:r>
              <a:rPr lang="en-US" sz="1800" dirty="0"/>
              <a:t>Information gain</a:t>
            </a:r>
          </a:p>
          <a:p>
            <a:pPr lvl="1"/>
            <a:endParaRPr lang="en-US" sz="18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03059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55906</TotalTime>
  <Words>2259</Words>
  <Application>Microsoft Macintosh PowerPoint</Application>
  <PresentationFormat>Widescreen</PresentationFormat>
  <Paragraphs>390</Paragraphs>
  <Slides>38</Slides>
  <Notes>7</Notes>
  <HiddenSlides>7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3" baseType="lpstr">
      <vt:lpstr>Arial</vt:lpstr>
      <vt:lpstr>Calibri</vt:lpstr>
      <vt:lpstr>Calibri Light</vt:lpstr>
      <vt:lpstr>Cambria Math</vt:lpstr>
      <vt:lpstr>Office Theme</vt:lpstr>
      <vt:lpstr>CSE 417T Introduction to Machine Learning</vt:lpstr>
      <vt:lpstr>Logistics: Exam 2</vt:lpstr>
      <vt:lpstr>Logistics: Exam Policies</vt:lpstr>
      <vt:lpstr>Logistics: Exam Policies</vt:lpstr>
      <vt:lpstr>Homework</vt:lpstr>
      <vt:lpstr>Plans for Today</vt:lpstr>
      <vt:lpstr>Brief Review</vt:lpstr>
      <vt:lpstr>Decision Tree Hypothesis</vt:lpstr>
      <vt:lpstr>ID3: Using Information Gain as Selection Criteria</vt:lpstr>
      <vt:lpstr>Ensemble Learning</vt:lpstr>
      <vt:lpstr>Bagging and Random Forest</vt:lpstr>
      <vt:lpstr>Outline of a Boosting Algorithm</vt:lpstr>
      <vt:lpstr>AdaBoost Algorithm</vt:lpstr>
      <vt:lpstr>Nearest Neighbors</vt:lpstr>
      <vt:lpstr>1-Nearest Neighbor</vt:lpstr>
      <vt:lpstr>Properties of Nearest Neighbors</vt:lpstr>
      <vt:lpstr>Radial Basis Function</vt:lpstr>
      <vt:lpstr>Support Vector Machines</vt:lpstr>
      <vt:lpstr>Soft-Margin SVM</vt:lpstr>
      <vt:lpstr>Primal-Dual Formulations of Hard-Margin SVM</vt:lpstr>
      <vt:lpstr>Recover (w ⃗^∗,b^∗) from α ⃗^∗ with Kernel Tricks</vt:lpstr>
      <vt:lpstr>Kernel Functions</vt:lpstr>
      <vt:lpstr>Support Vectors</vt:lpstr>
      <vt:lpstr>Neural Networks</vt:lpstr>
      <vt:lpstr>Notations of Neural Networks (NN)</vt:lpstr>
      <vt:lpstr>Forward Propagation (evaluate h(x ⃗))</vt:lpstr>
      <vt:lpstr>Backpropagation Algorithm</vt:lpstr>
      <vt:lpstr>Discussion</vt:lpstr>
      <vt:lpstr>Deep Neural Network</vt:lpstr>
      <vt:lpstr>Some Techniques in Improving Deep Learning</vt:lpstr>
      <vt:lpstr>Practice Questions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417T Introduction to Machine Learning</dc:title>
  <dc:creator>Ho, Chien-Ju</dc:creator>
  <cp:lastModifiedBy>Microsoft Office User</cp:lastModifiedBy>
  <cp:revision>5154</cp:revision>
  <cp:lastPrinted>2020-04-16T16:21:56Z</cp:lastPrinted>
  <dcterms:created xsi:type="dcterms:W3CDTF">2017-08-24T15:35:37Z</dcterms:created>
  <dcterms:modified xsi:type="dcterms:W3CDTF">2022-12-06T19:37:00Z</dcterms:modified>
</cp:coreProperties>
</file>